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media/image12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7" r:id="rId2"/>
    <p:sldId id="263" r:id="rId3"/>
    <p:sldId id="270"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66" r:id="rId18"/>
    <p:sldId id="286" r:id="rId19"/>
    <p:sldId id="287" r:id="rId20"/>
    <p:sldId id="288" r:id="rId21"/>
    <p:sldId id="289" r:id="rId22"/>
    <p:sldId id="290" r:id="rId23"/>
    <p:sldId id="291" r:id="rId24"/>
    <p:sldId id="292" r:id="rId25"/>
    <p:sldId id="268" r:id="rId26"/>
    <p:sldId id="293" r:id="rId27"/>
    <p:sldId id="294" r:id="rId28"/>
    <p:sldId id="295" r:id="rId29"/>
    <p:sldId id="296" r:id="rId30"/>
    <p:sldId id="297" r:id="rId31"/>
    <p:sldId id="298" r:id="rId32"/>
    <p:sldId id="299" r:id="rId33"/>
    <p:sldId id="269" r:id="rId34"/>
    <p:sldId id="300" r:id="rId35"/>
    <p:sldId id="301" r:id="rId36"/>
    <p:sldId id="302" r:id="rId37"/>
    <p:sldId id="303" r:id="rId38"/>
    <p:sldId id="304" r:id="rId39"/>
    <p:sldId id="305" r:id="rId40"/>
    <p:sldId id="306" r:id="rId41"/>
    <p:sldId id="267"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271" r:id="rId64"/>
    <p:sldId id="285" r:id="rId6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DD2"/>
    <a:srgbClr val="63A7E0"/>
    <a:srgbClr val="3195F4"/>
    <a:srgbClr val="0E3292"/>
    <a:srgbClr val="066DAE"/>
    <a:srgbClr val="FF7300"/>
    <a:srgbClr val="004179"/>
    <a:srgbClr val="2867A0"/>
    <a:srgbClr val="030A41"/>
    <a:srgbClr val="4D9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 pośredn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yl jasny 1 — Ak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Styl jasny 2 — Ak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2" autoAdjust="0"/>
    <p:restoredTop sz="96807" autoAdjust="0"/>
  </p:normalViewPr>
  <p:slideViewPr>
    <p:cSldViewPr snapToGrid="0" snapToObjects="1">
      <p:cViewPr varScale="1">
        <p:scale>
          <a:sx n="125" d="100"/>
          <a:sy n="125" d="100"/>
        </p:scale>
        <p:origin x="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F647B-BFE3-9C4B-95FC-51ACEA057F4E}" type="datetimeFigureOut">
              <a:rPr lang="pl-PL" smtClean="0"/>
              <a:t>21.11.2022</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FD85C-8D72-F947-91EB-780CC1B87A52}" type="slidenum">
              <a:rPr lang="pl-PL" smtClean="0"/>
              <a:t>‹#›</a:t>
            </a:fld>
            <a:endParaRPr lang="pl-PL"/>
          </a:p>
        </p:txBody>
      </p:sp>
    </p:spTree>
    <p:extLst>
      <p:ext uri="{BB962C8B-B14F-4D97-AF65-F5344CB8AC3E}">
        <p14:creationId xmlns:p14="http://schemas.microsoft.com/office/powerpoint/2010/main" val="343848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F1353B-663F-5845-9FD5-36251CC8E03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041AB738-311D-AD4A-94CD-CBE6F90CC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7053E5B-7809-8B4C-8D30-A5DA3C8D8667}"/>
              </a:ext>
            </a:extLst>
          </p:cNvPr>
          <p:cNvSpPr>
            <a:spLocks noGrp="1"/>
          </p:cNvSpPr>
          <p:nvPr>
            <p:ph type="dt" sz="half" idx="10"/>
          </p:nvPr>
        </p:nvSpPr>
        <p:spPr/>
        <p:txBody>
          <a:bodyPr/>
          <a:lstStyle/>
          <a:p>
            <a:fld id="{E1A87085-058B-9940-A949-9EEF2F371510}" type="datetime1">
              <a:rPr lang="pl-PL" smtClean="0"/>
              <a:t>21.11.2022</a:t>
            </a:fld>
            <a:endParaRPr lang="pl-PL"/>
          </a:p>
        </p:txBody>
      </p:sp>
      <p:sp>
        <p:nvSpPr>
          <p:cNvPr id="5" name="Symbol zastępczy stopki 4">
            <a:extLst>
              <a:ext uri="{FF2B5EF4-FFF2-40B4-BE49-F238E27FC236}">
                <a16:creationId xmlns:a16="http://schemas.microsoft.com/office/drawing/2014/main" id="{A1E77401-B7AA-1A49-9DE0-C01AA025784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C4ED4C5-F3FF-C649-9746-7431497079AC}"/>
              </a:ext>
            </a:extLst>
          </p:cNvPr>
          <p:cNvSpPr>
            <a:spLocks noGrp="1"/>
          </p:cNvSpPr>
          <p:nvPr>
            <p:ph type="sldNum" sz="quarter" idx="12"/>
          </p:nvPr>
        </p:nvSpPr>
        <p:spPr/>
        <p:txBody>
          <a:bodyPr/>
          <a:lstStyle/>
          <a:p>
            <a:fld id="{C829B5B8-F4DE-7543-A723-E75504182BC5}" type="slidenum">
              <a:rPr lang="pl-PL" smtClean="0"/>
              <a:t>‹#›</a:t>
            </a:fld>
            <a:endParaRPr lang="pl-PL"/>
          </a:p>
        </p:txBody>
      </p:sp>
    </p:spTree>
    <p:extLst>
      <p:ext uri="{BB962C8B-B14F-4D97-AF65-F5344CB8AC3E}">
        <p14:creationId xmlns:p14="http://schemas.microsoft.com/office/powerpoint/2010/main" val="175715437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317A596-3C56-9247-B0AE-626B9DFFB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D4B2C7A-2FA1-9C4C-8206-67590DD6B5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9B91D8F-1452-1D40-A0F2-7798FA924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88050-499E-C346-BB91-D6D185F35642}" type="datetime1">
              <a:rPr lang="pl-PL" smtClean="0"/>
              <a:t>21.11.2022</a:t>
            </a:fld>
            <a:endParaRPr lang="pl-PL"/>
          </a:p>
        </p:txBody>
      </p:sp>
      <p:sp>
        <p:nvSpPr>
          <p:cNvPr id="5" name="Symbol zastępczy stopki 4">
            <a:extLst>
              <a:ext uri="{FF2B5EF4-FFF2-40B4-BE49-F238E27FC236}">
                <a16:creationId xmlns:a16="http://schemas.microsoft.com/office/drawing/2014/main" id="{A5C4884E-7462-6440-A72D-9F747E2E72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8BC215DF-5856-3441-8A18-5BB8893E3B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9B5B8-F4DE-7543-A723-E75504182BC5}" type="slidenum">
              <a:rPr lang="pl-PL" smtClean="0"/>
              <a:t>‹#›</a:t>
            </a:fld>
            <a:endParaRPr lang="pl-PL"/>
          </a:p>
        </p:txBody>
      </p:sp>
    </p:spTree>
    <p:extLst>
      <p:ext uri="{BB962C8B-B14F-4D97-AF65-F5344CB8AC3E}">
        <p14:creationId xmlns:p14="http://schemas.microsoft.com/office/powerpoint/2010/main" val="1447979252"/>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84.jpg"/></Relationships>
</file>

<file path=ppt/slides/_rels/slide1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hyperlink" Target="http://www.mpo.krakow.pl/" TargetMode="External"/><Relationship Id="rId4" Type="http://schemas.openxmlformats.org/officeDocument/2006/relationships/image" Target="../media/image87.jpg"/></Relationships>
</file>

<file path=ppt/slides/_rels/slide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90.jpg"/><Relationship Id="rId4" Type="http://schemas.openxmlformats.org/officeDocument/2006/relationships/hyperlink" Target="https://mpo.krakow.pl/pl/zgloszeni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93.jpg"/></Relationships>
</file>

<file path=ppt/slides/_rels/slide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96.JPG"/><Relationship Id="rId4" Type="http://schemas.openxmlformats.org/officeDocument/2006/relationships/hyperlink" Target="https://mpo.krakow.pl/pl/zgloszeni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99.jpg"/></Relationships>
</file>

<file path=ppt/slides/_rels/slide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102.jpe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emf"/></Relationships>
</file>

<file path=ppt/slides/_rels/slide1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2.emf"/><Relationship Id="rId7" Type="http://schemas.openxmlformats.org/officeDocument/2006/relationships/image" Target="../media/image110.jpeg"/><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1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2.emf"/><Relationship Id="rId7" Type="http://schemas.microsoft.com/office/2007/relationships/hdphoto" Target="../media/hdphoto11.wdp"/><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image" Target="../media/image113.jpeg"/><Relationship Id="rId5" Type="http://schemas.microsoft.com/office/2007/relationships/hdphoto" Target="../media/hdphoto10.wdp"/><Relationship Id="rId4" Type="http://schemas.openxmlformats.org/officeDocument/2006/relationships/image" Target="../media/image112.jpeg"/><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image" Target="../media/image2.emf"/><Relationship Id="rId21" Type="http://schemas.openxmlformats.org/officeDocument/2006/relationships/image" Target="../media/image21.png"/><Relationship Id="rId34" Type="http://schemas.openxmlformats.org/officeDocument/2006/relationships/image" Target="../media/image31.jpeg"/><Relationship Id="rId7" Type="http://schemas.microsoft.com/office/2007/relationships/hdphoto" Target="../media/hdphoto1.wdp"/><Relationship Id="rId12" Type="http://schemas.openxmlformats.org/officeDocument/2006/relationships/image" Target="../media/image12.png"/><Relationship Id="rId17" Type="http://schemas.openxmlformats.org/officeDocument/2006/relationships/image" Target="../media/image17.png"/><Relationship Id="rId25" Type="http://schemas.microsoft.com/office/2007/relationships/hdphoto" Target="../media/hdphoto2.wdp"/><Relationship Id="rId33" Type="http://schemas.openxmlformats.org/officeDocument/2006/relationships/image" Target="../media/image30.jpeg"/><Relationship Id="rId2" Type="http://schemas.openxmlformats.org/officeDocument/2006/relationships/image" Target="../media/image4.jp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29.png"/><Relationship Id="rId5"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6.jpeg"/><Relationship Id="rId36" Type="http://schemas.openxmlformats.org/officeDocument/2006/relationships/hyperlink" Target="https://bdl.stat.gov.pl/BDL/dane/podgrup/tablica" TargetMode="External"/><Relationship Id="rId10" Type="http://schemas.openxmlformats.org/officeDocument/2006/relationships/image" Target="../media/image10.png"/><Relationship Id="rId19" Type="http://schemas.openxmlformats.org/officeDocument/2006/relationships/image" Target="../media/image19.png"/><Relationship Id="rId31" Type="http://schemas.microsoft.com/office/2007/relationships/hdphoto" Target="../media/hdphoto4.wdp"/><Relationship Id="rId4" Type="http://schemas.openxmlformats.org/officeDocument/2006/relationships/image" Target="../media/image5.jpe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microsoft.com/office/2007/relationships/hdphoto" Target="../media/hdphoto3.wdp"/><Relationship Id="rId30" Type="http://schemas.openxmlformats.org/officeDocument/2006/relationships/image" Target="../media/image28.png"/><Relationship Id="rId35" Type="http://schemas.openxmlformats.org/officeDocument/2006/relationships/image" Target="../media/image32.jpe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3.jp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3.jp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3.jp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3.jp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3.jp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jpg"/><Relationship Id="rId7" Type="http://schemas.openxmlformats.org/officeDocument/2006/relationships/image" Target="../media/image120.jpg"/><Relationship Id="rId2" Type="http://schemas.openxmlformats.org/officeDocument/2006/relationships/image" Target="../media/image116.jp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2.emf"/><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6" Type="http://schemas.openxmlformats.org/officeDocument/2006/relationships/image" Target="../media/image120.jpg"/><Relationship Id="rId5" Type="http://schemas.openxmlformats.org/officeDocument/2006/relationships/image" Target="../media/image124.jpe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25.jpe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microsoft.com/office/2007/relationships/hdphoto" Target="../media/hdphoto2.wdp"/><Relationship Id="rId21" Type="http://schemas.openxmlformats.org/officeDocument/2006/relationships/image" Target="../media/image48.png"/><Relationship Id="rId34" Type="http://schemas.openxmlformats.org/officeDocument/2006/relationships/image" Target="../media/image52.jpe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44.png"/><Relationship Id="rId25" Type="http://schemas.openxmlformats.org/officeDocument/2006/relationships/image" Target="../media/image24.png"/><Relationship Id="rId33" Type="http://schemas.openxmlformats.org/officeDocument/2006/relationships/image" Target="../media/image51.png"/><Relationship Id="rId38" Type="http://schemas.openxmlformats.org/officeDocument/2006/relationships/hyperlink" Target="https://bdl.stat.gov.pl/BDL/dane/podgrup/tablica" TargetMode="External"/><Relationship Id="rId2" Type="http://schemas.openxmlformats.org/officeDocument/2006/relationships/image" Target="../media/image33.jp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3.png"/><Relationship Id="rId32" Type="http://schemas.microsoft.com/office/2007/relationships/hdphoto" Target="../media/hdphoto4.wdp"/><Relationship Id="rId37" Type="http://schemas.openxmlformats.org/officeDocument/2006/relationships/hyperlink" Target="https://www.bip.krakow.pl/?dok_id=65239" TargetMode="External"/><Relationship Id="rId5" Type="http://schemas.openxmlformats.org/officeDocument/2006/relationships/image" Target="../media/image35.jpg"/><Relationship Id="rId15" Type="http://schemas.openxmlformats.org/officeDocument/2006/relationships/image" Target="../media/image42.png"/><Relationship Id="rId23" Type="http://schemas.openxmlformats.org/officeDocument/2006/relationships/image" Target="../media/image22.png"/><Relationship Id="rId28" Type="http://schemas.microsoft.com/office/2007/relationships/hdphoto" Target="../media/hdphoto3.wdp"/><Relationship Id="rId36" Type="http://schemas.openxmlformats.org/officeDocument/2006/relationships/image" Target="../media/image54.jpeg"/><Relationship Id="rId10" Type="http://schemas.openxmlformats.org/officeDocument/2006/relationships/image" Target="../media/image38.png"/><Relationship Id="rId19" Type="http://schemas.openxmlformats.org/officeDocument/2006/relationships/image" Target="../media/image46.png"/><Relationship Id="rId31" Type="http://schemas.openxmlformats.org/officeDocument/2006/relationships/image" Target="../media/image50.png"/><Relationship Id="rId4" Type="http://schemas.openxmlformats.org/officeDocument/2006/relationships/image" Target="../media/image34.jpeg"/><Relationship Id="rId9" Type="http://schemas.openxmlformats.org/officeDocument/2006/relationships/image" Target="../media/image37.png"/><Relationship Id="rId14" Type="http://schemas.openxmlformats.org/officeDocument/2006/relationships/image" Target="../media/image41.png"/><Relationship Id="rId22" Type="http://schemas.openxmlformats.org/officeDocument/2006/relationships/image" Target="../media/image21.png"/><Relationship Id="rId27" Type="http://schemas.openxmlformats.org/officeDocument/2006/relationships/image" Target="../media/image25.png"/><Relationship Id="rId30" Type="http://schemas.openxmlformats.org/officeDocument/2006/relationships/image" Target="../media/image27.jpg"/><Relationship Id="rId35" Type="http://schemas.openxmlformats.org/officeDocument/2006/relationships/image" Target="../media/image53.jpeg"/><Relationship Id="rId8" Type="http://schemas.microsoft.com/office/2007/relationships/hdphoto" Target="../media/hdphoto1.wdp"/><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28.jpe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1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132.jpeg"/><Relationship Id="rId4" Type="http://schemas.openxmlformats.org/officeDocument/2006/relationships/image" Target="../media/image131.jpe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jpeg"/></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135.jpeg"/></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137.jpeg"/></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139.jpe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59.png"/><Relationship Id="rId12" Type="http://schemas.microsoft.com/office/2007/relationships/hdphoto" Target="../media/hdphoto7.wdp"/><Relationship Id="rId2" Type="http://schemas.openxmlformats.org/officeDocument/2006/relationships/image" Target="../media/image55.jpg"/><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64.png"/><Relationship Id="rId10" Type="http://schemas.microsoft.com/office/2007/relationships/hdphoto" Target="../media/hdphoto6.wdp"/><Relationship Id="rId4" Type="http://schemas.microsoft.com/office/2007/relationships/hdphoto" Target="../media/hdphoto5.wdp"/><Relationship Id="rId9" Type="http://schemas.openxmlformats.org/officeDocument/2006/relationships/image" Target="../media/image61.png"/><Relationship Id="rId14" Type="http://schemas.microsoft.com/office/2007/relationships/hdphoto" Target="../media/hdphoto8.wdp"/></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2.jpg"/><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6" Type="http://schemas.openxmlformats.org/officeDocument/2006/relationships/image" Target="../media/image145.jpeg"/><Relationship Id="rId5" Type="http://schemas.microsoft.com/office/2007/relationships/hdphoto" Target="../media/hdphoto13.wdp"/><Relationship Id="rId4" Type="http://schemas.openxmlformats.org/officeDocument/2006/relationships/image" Target="../media/image144.jpeg"/></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4" Type="http://schemas.openxmlformats.org/officeDocument/2006/relationships/image" Target="../media/image152.jp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5" Type="http://schemas.openxmlformats.org/officeDocument/2006/relationships/image" Target="../media/image154.jpeg"/><Relationship Id="rId4" Type="http://schemas.openxmlformats.org/officeDocument/2006/relationships/image" Target="../media/image153.jpeg"/></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3.jpg"/><Relationship Id="rId1" Type="http://schemas.openxmlformats.org/officeDocument/2006/relationships/slideLayout" Target="../slideLayouts/slideLayout1.xml"/><Relationship Id="rId5" Type="http://schemas.openxmlformats.org/officeDocument/2006/relationships/image" Target="../media/image156.jpeg"/><Relationship Id="rId4" Type="http://schemas.openxmlformats.org/officeDocument/2006/relationships/image" Target="../media/image155.jpeg"/></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7.jpg"/><Relationship Id="rId1" Type="http://schemas.openxmlformats.org/officeDocument/2006/relationships/slideLayout" Target="../slideLayouts/slideLayout1.xml"/><Relationship Id="rId4" Type="http://schemas.openxmlformats.org/officeDocument/2006/relationships/image" Target="../media/image158.jpeg"/></Relationships>
</file>

<file path=ppt/slides/_rels/slide5.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13.png"/><Relationship Id="rId3" Type="http://schemas.openxmlformats.org/officeDocument/2006/relationships/image" Target="../media/image65.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11.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57.png"/><Relationship Id="rId9" Type="http://schemas.openxmlformats.org/officeDocument/2006/relationships/image" Target="../media/image68.jpe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13.png"/><Relationship Id="rId3" Type="http://schemas.openxmlformats.org/officeDocument/2006/relationships/image" Target="../media/image65.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66.jpeg"/><Relationship Id="rId11" Type="http://schemas.openxmlformats.org/officeDocument/2006/relationships/image" Target="../media/image11.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57.png"/><Relationship Id="rId9" Type="http://schemas.openxmlformats.org/officeDocument/2006/relationships/image" Target="../media/image68.jpeg"/><Relationship Id="rId14"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5.jpg"/><Relationship Id="rId7" Type="http://schemas.openxmlformats.org/officeDocument/2006/relationships/image" Target="../media/image16.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63.png"/><Relationship Id="rId10" Type="http://schemas.openxmlformats.org/officeDocument/2006/relationships/image" Target="../media/image19.png"/><Relationship Id="rId4" Type="http://schemas.openxmlformats.org/officeDocument/2006/relationships/image" Target="../media/image65.png"/><Relationship Id="rId9" Type="http://schemas.openxmlformats.org/officeDocument/2006/relationships/image" Target="../media/image71.png"/></Relationships>
</file>

<file path=ppt/slides/_rels/slide5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5.png"/><Relationship Id="rId7" Type="http://schemas.openxmlformats.org/officeDocument/2006/relationships/image" Target="../media/image73.pn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74.png"/></Relationships>
</file>

<file path=ppt/slides/_rels/slide5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61.png"/><Relationship Id="rId7" Type="http://schemas.openxmlformats.org/officeDocument/2006/relationships/image" Target="../media/image75.jpe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78.png"/><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55.jpg"/><Relationship Id="rId9" Type="http://schemas.openxmlformats.org/officeDocument/2006/relationships/image" Target="../media/image32.jpeg"/></Relationships>
</file>

<file path=ppt/slides/_rels/slide5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55.jpg"/><Relationship Id="rId7" Type="http://schemas.openxmlformats.org/officeDocument/2006/relationships/image" Target="../media/image26.jpe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29.png"/><Relationship Id="rId4" Type="http://schemas.openxmlformats.org/officeDocument/2006/relationships/image" Target="../media/image65.png"/><Relationship Id="rId9"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84.jpg"/></Relationships>
</file>

<file path=ppt/slides/_rels/slide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hyperlink" Target="http://www.mpo.krakow.pl/" TargetMode="External"/><Relationship Id="rId4" Type="http://schemas.openxmlformats.org/officeDocument/2006/relationships/image" Target="../media/image87.jp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90.jpg"/><Relationship Id="rId4" Type="http://schemas.openxmlformats.org/officeDocument/2006/relationships/hyperlink" Target="https://mpo.krakow.pl/pl/zgloszeni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93.jp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5.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19.png"/><Relationship Id="rId5" Type="http://schemas.openxmlformats.org/officeDocument/2006/relationships/image" Target="../media/image63.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96.JPG"/><Relationship Id="rId4" Type="http://schemas.openxmlformats.org/officeDocument/2006/relationships/hyperlink" Target="https://mpo.krakow.pl/pl/zgloszenia"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99.jpg"/></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mpo.krakow.pl/" TargetMode="External"/><Relationship Id="rId2" Type="http://schemas.openxmlformats.org/officeDocument/2006/relationships/image" Target="../media/image159.jpg"/><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72.png"/><Relationship Id="rId2" Type="http://schemas.openxmlformats.org/officeDocument/2006/relationships/image" Target="../media/image55.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62.png"/><Relationship Id="rId10"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78.png"/><Relationship Id="rId3" Type="http://schemas.openxmlformats.org/officeDocument/2006/relationships/image" Target="../media/image61.png"/><Relationship Id="rId7" Type="http://schemas.openxmlformats.org/officeDocument/2006/relationships/image" Target="../media/image30.jpeg"/><Relationship Id="rId12" Type="http://schemas.microsoft.com/office/2007/relationships/hdphoto" Target="../media/hdphoto9.wdp"/><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7.png"/><Relationship Id="rId5" Type="http://schemas.openxmlformats.org/officeDocument/2006/relationships/image" Target="../media/image55.jpg"/><Relationship Id="rId10"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76.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5.wdp"/><Relationship Id="rId7"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79.jpeg"/><Relationship Id="rId11" Type="http://schemas.openxmlformats.org/officeDocument/2006/relationships/image" Target="../media/image29.png"/><Relationship Id="rId5" Type="http://schemas.openxmlformats.org/officeDocument/2006/relationships/image" Target="../media/image65.png"/><Relationship Id="rId10" Type="http://schemas.openxmlformats.org/officeDocument/2006/relationships/image" Target="../media/image81.jpeg"/><Relationship Id="rId4" Type="http://schemas.openxmlformats.org/officeDocument/2006/relationships/image" Target="../media/image55.jp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1CB289F8-5F0B-8443-A84B-8FA7C1A267B5}"/>
              </a:ext>
            </a:extLst>
          </p:cNvPr>
          <p:cNvPicPr>
            <a:picLocks noChangeAspect="1"/>
          </p:cNvPicPr>
          <p:nvPr/>
        </p:nvPicPr>
        <p:blipFill>
          <a:blip r:embed="rId2"/>
          <a:srcRect/>
          <a:stretch/>
        </p:blipFill>
        <p:spPr>
          <a:xfrm>
            <a:off x="0" y="0"/>
            <a:ext cx="12192000" cy="6858000"/>
          </a:xfrm>
          <a:prstGeom prst="rect">
            <a:avLst/>
          </a:prstGeom>
        </p:spPr>
      </p:pic>
      <p:pic>
        <p:nvPicPr>
          <p:cNvPr id="37" name="Obraz 36">
            <a:extLst>
              <a:ext uri="{FF2B5EF4-FFF2-40B4-BE49-F238E27FC236}">
                <a16:creationId xmlns:a16="http://schemas.microsoft.com/office/drawing/2014/main" id="{941BA68B-E589-3040-97D9-74367049F3C4}"/>
              </a:ext>
            </a:extLst>
          </p:cNvPr>
          <p:cNvPicPr>
            <a:picLocks noChangeAspect="1"/>
          </p:cNvPicPr>
          <p:nvPr/>
        </p:nvPicPr>
        <p:blipFill>
          <a:blip r:embed="rId3"/>
          <a:stretch>
            <a:fillRect/>
          </a:stretch>
        </p:blipFill>
        <p:spPr>
          <a:xfrm>
            <a:off x="181078" y="0"/>
            <a:ext cx="1270000" cy="889000"/>
          </a:xfrm>
          <a:prstGeom prst="rect">
            <a:avLst/>
          </a:prstGeom>
        </p:spPr>
      </p:pic>
      <p:grpSp>
        <p:nvGrpSpPr>
          <p:cNvPr id="12" name="Grupa 11">
            <a:extLst>
              <a:ext uri="{FF2B5EF4-FFF2-40B4-BE49-F238E27FC236}">
                <a16:creationId xmlns:a16="http://schemas.microsoft.com/office/drawing/2014/main" id="{1B8CAC2E-9B1F-C049-A6FC-5DC7003EA2F6}"/>
              </a:ext>
            </a:extLst>
          </p:cNvPr>
          <p:cNvGrpSpPr/>
          <p:nvPr/>
        </p:nvGrpSpPr>
        <p:grpSpPr>
          <a:xfrm>
            <a:off x="5334002" y="3876085"/>
            <a:ext cx="6857999" cy="2981915"/>
            <a:chOff x="5334001" y="3876085"/>
            <a:chExt cx="6857999" cy="2981915"/>
          </a:xfrm>
        </p:grpSpPr>
        <p:sp>
          <p:nvSpPr>
            <p:cNvPr id="13" name="Prostokąt 12">
              <a:extLst>
                <a:ext uri="{FF2B5EF4-FFF2-40B4-BE49-F238E27FC236}">
                  <a16:creationId xmlns:a16="http://schemas.microsoft.com/office/drawing/2014/main" id="{F96AEE45-B69B-EC42-AABA-7D97383255ED}"/>
                </a:ext>
              </a:extLst>
            </p:cNvPr>
            <p:cNvSpPr/>
            <p:nvPr/>
          </p:nvSpPr>
          <p:spPr>
            <a:xfrm>
              <a:off x="5334001" y="6667499"/>
              <a:ext cx="6242479" cy="190501"/>
            </a:xfrm>
            <a:prstGeom prst="rect">
              <a:avLst/>
            </a:prstGeom>
            <a:gradFill flip="none" rotWithShape="1">
              <a:gsLst>
                <a:gs pos="0">
                  <a:srgbClr val="0E3292"/>
                </a:gs>
                <a:gs pos="63000">
                  <a:srgbClr val="0A52A1"/>
                </a:gs>
                <a:gs pos="100000">
                  <a:srgbClr val="066DA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7B869284-9ED9-C141-8B3E-4138E9020C70}"/>
                </a:ext>
              </a:extLst>
            </p:cNvPr>
            <p:cNvSpPr/>
            <p:nvPr/>
          </p:nvSpPr>
          <p:spPr>
            <a:xfrm>
              <a:off x="5334002" y="3876085"/>
              <a:ext cx="6242479" cy="2791415"/>
            </a:xfrm>
            <a:prstGeom prst="rect">
              <a:avLst/>
            </a:prstGeom>
            <a:gradFill>
              <a:gsLst>
                <a:gs pos="47000">
                  <a:schemeClr val="bg1"/>
                </a:gs>
                <a:gs pos="100000">
                  <a:schemeClr val="bg1">
                    <a:alpha val="8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id="{AF5C202B-B7CE-034D-A85F-78E03BC50D31}"/>
                </a:ext>
              </a:extLst>
            </p:cNvPr>
            <p:cNvSpPr/>
            <p:nvPr/>
          </p:nvSpPr>
          <p:spPr>
            <a:xfrm>
              <a:off x="11576480" y="3876086"/>
              <a:ext cx="615520" cy="2981913"/>
            </a:xfrm>
            <a:prstGeom prst="rect">
              <a:avLst/>
            </a:prstGeom>
            <a:solidFill>
              <a:schemeClr val="bg1">
                <a:alpha val="737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8" name="pole tekstowe 17">
            <a:extLst>
              <a:ext uri="{FF2B5EF4-FFF2-40B4-BE49-F238E27FC236}">
                <a16:creationId xmlns:a16="http://schemas.microsoft.com/office/drawing/2014/main" id="{0DABB11A-24B9-DC4F-9798-DA4B1D8B13F7}"/>
              </a:ext>
            </a:extLst>
          </p:cNvPr>
          <p:cNvSpPr txBox="1"/>
          <p:nvPr/>
        </p:nvSpPr>
        <p:spPr>
          <a:xfrm>
            <a:off x="9082453" y="535057"/>
            <a:ext cx="2611313" cy="707886"/>
          </a:xfrm>
          <a:prstGeom prst="rect">
            <a:avLst/>
          </a:prstGeom>
          <a:noFill/>
        </p:spPr>
        <p:txBody>
          <a:bodyPr wrap="square" rtlCol="0">
            <a:spAutoFit/>
          </a:bodyPr>
          <a:lstStyle/>
          <a:p>
            <a:pPr algn="r"/>
            <a:r>
              <a:rPr lang="pl-PL" sz="4000" dirty="0">
                <a:solidFill>
                  <a:schemeClr val="bg1"/>
                </a:solidFill>
                <a:latin typeface="Raleway Thin" panose="020B0203030101060003" pitchFamily="34" charset="0"/>
                <a:ea typeface="Open Sans" panose="020B0606030504020204" pitchFamily="34" charset="0"/>
                <a:cs typeface="Open Sans" panose="020B0606030504020204" pitchFamily="34" charset="0"/>
              </a:rPr>
              <a:t>2021</a:t>
            </a:r>
          </a:p>
        </p:txBody>
      </p:sp>
      <p:sp>
        <p:nvSpPr>
          <p:cNvPr id="11" name="pole tekstowe 10">
            <a:extLst>
              <a:ext uri="{FF2B5EF4-FFF2-40B4-BE49-F238E27FC236}">
                <a16:creationId xmlns:a16="http://schemas.microsoft.com/office/drawing/2014/main" id="{C6112B1F-E51D-2D4C-9D5C-F34228CDA3A9}"/>
              </a:ext>
            </a:extLst>
          </p:cNvPr>
          <p:cNvSpPr txBox="1"/>
          <p:nvPr/>
        </p:nvSpPr>
        <p:spPr>
          <a:xfrm>
            <a:off x="5334003" y="4115176"/>
            <a:ext cx="6242479" cy="954107"/>
          </a:xfrm>
          <a:prstGeom prst="rect">
            <a:avLst/>
          </a:prstGeom>
          <a:noFill/>
        </p:spPr>
        <p:txBody>
          <a:bodyPr wrap="square" rtlCol="0">
            <a:spAutoFit/>
          </a:bodyPr>
          <a:lstStyle/>
          <a:p>
            <a:r>
              <a:rPr lang="pl-PL" sz="1400" b="1" dirty="0"/>
              <a:t>PROJEKTOWANIE PRZESTRZENI PUBLICZNEJ </a:t>
            </a:r>
            <a:r>
              <a:rPr lang="pl-PL" sz="1400" b="1" dirty="0" smtClean="0"/>
              <a:t>A SELEKTYWNA ZBBIÓRKA ODPADÓW KOMUNALNYCH Z </a:t>
            </a:r>
            <a:r>
              <a:rPr lang="pl-PL" sz="1400" b="1" dirty="0"/>
              <a:t>PERSPEKTYWY MPO SP. Z O.O. W KRAKOWIE - ZARZĄDZAJĄCEGO GMINNYM SYSTEMEM GOSPODAROWNIA ODPADAMI </a:t>
            </a:r>
            <a:r>
              <a:rPr lang="pl-PL" sz="1400" b="1" dirty="0" smtClean="0"/>
              <a:t>KOMUNALNYMI</a:t>
            </a:r>
            <a:endParaRPr lang="pl-PL" sz="1400" b="1" dirty="0"/>
          </a:p>
        </p:txBody>
      </p:sp>
      <p:sp>
        <p:nvSpPr>
          <p:cNvPr id="19" name="pole tekstowe 18">
            <a:extLst>
              <a:ext uri="{FF2B5EF4-FFF2-40B4-BE49-F238E27FC236}">
                <a16:creationId xmlns:a16="http://schemas.microsoft.com/office/drawing/2014/main" id="{BB4F3041-47CA-C34F-91AD-3A1A443B708D}"/>
              </a:ext>
            </a:extLst>
          </p:cNvPr>
          <p:cNvSpPr txBox="1"/>
          <p:nvPr/>
        </p:nvSpPr>
        <p:spPr>
          <a:xfrm>
            <a:off x="5334003" y="5347131"/>
            <a:ext cx="4608368" cy="584775"/>
          </a:xfrm>
          <a:prstGeom prst="rect">
            <a:avLst/>
          </a:prstGeom>
          <a:noFill/>
        </p:spPr>
        <p:txBody>
          <a:bodyPr wrap="square" rtlCol="0">
            <a:spAutoFit/>
          </a:bodyPr>
          <a:lstStyle/>
          <a:p>
            <a:r>
              <a:rPr lang="pl-PL" sz="16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a:t>
            </a:r>
          </a:p>
          <a:p>
            <a:r>
              <a:rPr lang="pl-PL" sz="16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Spółka z o.o. w Krakowie</a:t>
            </a:r>
            <a:endParaRPr lang="pl-PL" sz="16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20" name="Obraz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2898" y="6246868"/>
            <a:ext cx="1077435" cy="230131"/>
          </a:xfrm>
          <a:prstGeom prst="rect">
            <a:avLst/>
          </a:prstGeom>
        </p:spPr>
      </p:pic>
    </p:spTree>
    <p:extLst>
      <p:ext uri="{BB962C8B-B14F-4D97-AF65-F5344CB8AC3E}">
        <p14:creationId xmlns:p14="http://schemas.microsoft.com/office/powerpoint/2010/main" val="37363247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up)">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10</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57" name="Obraz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886"/>
            <a:ext cx="2491152" cy="6726110"/>
          </a:xfrm>
          <a:prstGeom prst="rect">
            <a:avLst/>
          </a:prstGeom>
        </p:spPr>
      </p:pic>
      <p:pic>
        <p:nvPicPr>
          <p:cNvPr id="58" name="Obraz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784" y="2206161"/>
            <a:ext cx="4566216" cy="3044788"/>
          </a:xfrm>
          <a:prstGeom prst="rect">
            <a:avLst/>
          </a:prstGeom>
          <a:effectLst/>
        </p:spPr>
      </p:pic>
      <p:sp>
        <p:nvSpPr>
          <p:cNvPr id="59" name="pole tekstowe 58">
            <a:extLst>
              <a:ext uri="{FF2B5EF4-FFF2-40B4-BE49-F238E27FC236}">
                <a16:creationId xmlns:a16="http://schemas.microsoft.com/office/drawing/2014/main" id="{8CEA3B48-6121-0643-9C55-F713DC9F4B35}"/>
              </a:ext>
            </a:extLst>
          </p:cNvPr>
          <p:cNvSpPr txBox="1"/>
          <p:nvPr/>
        </p:nvSpPr>
        <p:spPr>
          <a:xfrm>
            <a:off x="2930140" y="4882520"/>
            <a:ext cx="4695644" cy="584775"/>
          </a:xfrm>
          <a:prstGeom prst="rect">
            <a:avLst/>
          </a:prstGeom>
          <a:noFill/>
        </p:spPr>
        <p:txBody>
          <a:bodyPr wrap="square" rtlCol="0">
            <a:spAutoFit/>
          </a:bodyPr>
          <a:lstStyle/>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segregacja odpadów w miejscach publicznych</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60" name="Obraz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888" y="1373477"/>
            <a:ext cx="4626896" cy="3251464"/>
          </a:xfrm>
          <a:prstGeom prst="rect">
            <a:avLst/>
          </a:prstGeom>
          <a:effectLst/>
        </p:spPr>
      </p:pic>
      <p:sp>
        <p:nvSpPr>
          <p:cNvPr id="61"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2" name="Obraz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171324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888" y="1364334"/>
            <a:ext cx="4635484" cy="3091288"/>
          </a:xfrm>
          <a:prstGeom prst="rect">
            <a:avLst/>
          </a:prstGeom>
          <a:effectLst/>
        </p:spPr>
      </p:pic>
      <p:pic>
        <p:nvPicPr>
          <p:cNvPr id="15" name="Obraz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641" y="2197017"/>
            <a:ext cx="4596360" cy="3064239"/>
          </a:xfrm>
          <a:prstGeom prst="rect">
            <a:avLst/>
          </a:prstGeom>
          <a:effec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11</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12" name="Obraz 11">
            <a:extLst>
              <a:ext uri="{FF2B5EF4-FFF2-40B4-BE49-F238E27FC236}">
                <a16:creationId xmlns:a16="http://schemas.microsoft.com/office/drawing/2014/main" id="{5D927CD9-ACEA-9D48-AB54-68659A098C41}"/>
              </a:ext>
            </a:extLst>
          </p:cNvPr>
          <p:cNvPicPr>
            <a:picLocks noChangeAspect="1"/>
          </p:cNvPicPr>
          <p:nvPr/>
        </p:nvPicPr>
        <p:blipFill>
          <a:blip r:embed="rId4"/>
          <a:srcRect/>
          <a:stretch/>
        </p:blipFill>
        <p:spPr>
          <a:xfrm>
            <a:off x="1" y="131887"/>
            <a:ext cx="2491151" cy="6726107"/>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2909111" y="4599536"/>
            <a:ext cx="4686529" cy="1323439"/>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prowadzi odbiór odpadów wielkogabarytowych: mebli, drzwi, dywanów, wykładzin, mebli ogrodowych itp. </a:t>
            </a:r>
            <a:endPar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Szczegóły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na stronie: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5"/>
              </a:rPr>
              <a:t>www.mpo.krakow.pl</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8" name="Obraz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70062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887" y="1376029"/>
            <a:ext cx="4642877" cy="3096218"/>
          </a:xfrm>
          <a:prstGeom prst="rect">
            <a:avLst/>
          </a:prstGeom>
          <a:effectLst/>
        </p:spPr>
      </p:pic>
      <p:pic>
        <p:nvPicPr>
          <p:cNvPr id="20" name="Obraz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65" y="2211079"/>
            <a:ext cx="4550236" cy="3043434"/>
          </a:xfrm>
          <a:prstGeom prst="rect">
            <a:avLst/>
          </a:prstGeom>
          <a:effec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12</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3071335" y="4604641"/>
            <a:ext cx="4102616" cy="1815882"/>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Duże elektroodpady (zepsute lodówki, pralki, telewizory itp.) odbierze od nas bez dodatkowych opłat ELEKTROBRYGADA NA TELEFON. Wystarczy zadzwonić: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801-084-084 </a:t>
            </a:r>
            <a:b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b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lub użyć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formularza zgłoszeń: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4"/>
              </a:rPr>
              <a:t>https://</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4"/>
              </a:rPr>
              <a:t>mpo.krakow.pl/pl/zgloszenia</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 </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8" name="Obraz 17">
            <a:extLst>
              <a:ext uri="{FF2B5EF4-FFF2-40B4-BE49-F238E27FC236}">
                <a16:creationId xmlns:a16="http://schemas.microsoft.com/office/drawing/2014/main" id="{5D927CD9-ACEA-9D48-AB54-68659A098C41}"/>
              </a:ext>
            </a:extLst>
          </p:cNvPr>
          <p:cNvPicPr>
            <a:picLocks noChangeAspect="1"/>
          </p:cNvPicPr>
          <p:nvPr/>
        </p:nvPicPr>
        <p:blipFill>
          <a:blip r:embed="rId5"/>
          <a:srcRect/>
          <a:stretch/>
        </p:blipFill>
        <p:spPr>
          <a:xfrm>
            <a:off x="1" y="131886"/>
            <a:ext cx="2491151" cy="6726110"/>
          </a:xfrm>
          <a:prstGeom prst="rect">
            <a:avLst/>
          </a:prstGeom>
        </p:spPr>
      </p:pic>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129070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346" y="2211077"/>
            <a:ext cx="4599653" cy="2992793"/>
          </a:xfrm>
          <a:prstGeom prst="rect">
            <a:avLst/>
          </a:prstGeom>
        </p:spPr>
      </p:pic>
      <p:pic>
        <p:nvPicPr>
          <p:cNvPr id="15" name="Obraz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019" y="1376029"/>
            <a:ext cx="4582327" cy="3204284"/>
          </a:xfrm>
          <a:prstGeom prst="rect">
            <a:avLst/>
          </a:prstGeom>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13</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3071335" y="4738422"/>
            <a:ext cx="4102616" cy="830997"/>
          </a:xfrm>
          <a:prstGeom prst="rect">
            <a:avLst/>
          </a:prstGeom>
          <a:solidFill>
            <a:schemeClr val="bg1"/>
          </a:solid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zapewnia odbiór odpadów zielonych, takich jak trawa i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liście, a także choinki.</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2" name="Obraz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888"/>
            <a:ext cx="2491153" cy="6726113"/>
          </a:xfrm>
          <a:prstGeom prst="rect">
            <a:avLst/>
          </a:prstGeom>
        </p:spPr>
      </p:pic>
      <p:pic>
        <p:nvPicPr>
          <p:cNvPr id="17" name="Obraz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92434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p:cNvPicPr>
            <a:picLocks noChangeAspect="1"/>
          </p:cNvPicPr>
          <p:nvPr/>
        </p:nvPicPr>
        <p:blipFill rotWithShape="1">
          <a:blip r:embed="rId2" cstate="print">
            <a:extLst>
              <a:ext uri="{28A0092B-C50C-407E-A947-70E740481C1C}">
                <a14:useLocalDpi xmlns:a14="http://schemas.microsoft.com/office/drawing/2010/main" val="0"/>
              </a:ext>
            </a:extLst>
          </a:blip>
          <a:srcRect t="5679" b="4539"/>
          <a:stretch/>
        </p:blipFill>
        <p:spPr>
          <a:xfrm>
            <a:off x="3006709" y="1383272"/>
            <a:ext cx="4617523" cy="3135774"/>
          </a:xfrm>
          <a:prstGeom prst="rect">
            <a:avLst/>
          </a:prstGeom>
          <a:effectLst/>
        </p:spPr>
      </p:pic>
      <p:pic>
        <p:nvPicPr>
          <p:cNvPr id="19" name="Picture 2" descr="https://mpo.krakow.pl/lista/65e577ab_0006_odbior_i_zagospodarowanie_tekstyli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232" y="2218322"/>
            <a:ext cx="4567767" cy="2951920"/>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14</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3071335" y="4738422"/>
            <a:ext cx="4102616" cy="1323439"/>
          </a:xfrm>
          <a:prstGeom prst="rect">
            <a:avLst/>
          </a:prstGeom>
          <a:noFill/>
        </p:spPr>
        <p:txBody>
          <a:bodyPr wrap="square" rtlCol="0">
            <a:spAutoFit/>
          </a:bodyPr>
          <a:lstStyle/>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Odbiór niepotrzebnych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tekstyliów można zamówić dzwoniąc na infolinię MPO: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801-084-084 lub używając formularza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zgłoszeń: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4"/>
              </a:rPr>
              <a:t>https://mpo.krakow.pl/pl/zgloszenia</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 </a:t>
            </a:r>
          </a:p>
        </p:txBody>
      </p:sp>
      <p:pic>
        <p:nvPicPr>
          <p:cNvPr id="17" name="Obraz 16"/>
          <p:cNvPicPr>
            <a:picLocks noChangeAspect="1"/>
          </p:cNvPicPr>
          <p:nvPr/>
        </p:nvPicPr>
        <p:blipFill rotWithShape="1">
          <a:blip r:embed="rId5">
            <a:extLst>
              <a:ext uri="{28A0092B-C50C-407E-A947-70E740481C1C}">
                <a14:useLocalDpi xmlns:a14="http://schemas.microsoft.com/office/drawing/2010/main" val="0"/>
              </a:ext>
            </a:extLst>
          </a:blip>
          <a:srcRect l="24660" r="50624"/>
          <a:stretch/>
        </p:blipFill>
        <p:spPr>
          <a:xfrm>
            <a:off x="-4812" y="131888"/>
            <a:ext cx="2498709" cy="6726113"/>
          </a:xfrm>
          <a:prstGeom prst="rect">
            <a:avLst/>
          </a:prstGeom>
        </p:spPr>
      </p:pic>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391784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28A0092B-C50C-407E-A947-70E740481C1C}">
                <a14:useLocalDpi xmlns:a14="http://schemas.microsoft.com/office/drawing/2010/main" val="0"/>
              </a:ext>
            </a:extLst>
          </a:blip>
          <a:srcRect t="17858"/>
          <a:stretch/>
        </p:blipFill>
        <p:spPr>
          <a:xfrm>
            <a:off x="3006709" y="1382482"/>
            <a:ext cx="5262932" cy="3242311"/>
          </a:xfrm>
          <a:prstGeom prst="rect">
            <a:avLst/>
          </a:prstGeom>
          <a:effectLst/>
        </p:spPr>
      </p:pic>
      <p:pic>
        <p:nvPicPr>
          <p:cNvPr id="15" name="Obraz 14"/>
          <p:cNvPicPr>
            <a:picLocks noChangeAspect="1"/>
          </p:cNvPicPr>
          <p:nvPr/>
        </p:nvPicPr>
        <p:blipFill rotWithShape="1">
          <a:blip r:embed="rId3" cstate="print">
            <a:extLst>
              <a:ext uri="{28A0092B-C50C-407E-A947-70E740481C1C}">
                <a14:useLocalDpi xmlns:a14="http://schemas.microsoft.com/office/drawing/2010/main" val="0"/>
              </a:ext>
            </a:extLst>
          </a:blip>
          <a:srcRect l="10870" r="13043" b="8696"/>
          <a:stretch/>
        </p:blipFill>
        <p:spPr>
          <a:xfrm>
            <a:off x="9079006" y="1388005"/>
            <a:ext cx="3112994" cy="4980791"/>
          </a:xfrm>
          <a:prstGeom prst="rect">
            <a:avLst/>
          </a:prstGeom>
          <a:effec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15</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2985956" y="4801175"/>
            <a:ext cx="5868113" cy="1323439"/>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Drobne elektroodpady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można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wrzucać do ustawionych w różnych miejscach miasta „Krakowskich EKO-PUDEŁEK”.</a:t>
            </a:r>
          </a:p>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Dodatkowo, do pojazdu pełniącego co dwa tygodnie dyżur przy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EKO-PUDEŁKU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można oddać zużyte strzykawki, igły,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a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także przeterminowane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lekarstwa.</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2" name="Obraz 11"/>
          <p:cNvPicPr>
            <a:picLocks noChangeAspect="1"/>
          </p:cNvPicPr>
          <p:nvPr/>
        </p:nvPicPr>
        <p:blipFill rotWithShape="1">
          <a:blip r:embed="rId4">
            <a:extLst>
              <a:ext uri="{28A0092B-C50C-407E-A947-70E740481C1C}">
                <a14:useLocalDpi xmlns:a14="http://schemas.microsoft.com/office/drawing/2010/main" val="0"/>
              </a:ext>
            </a:extLst>
          </a:blip>
          <a:srcRect l="40781" t="-96" r="40339" b="14253"/>
          <a:stretch/>
        </p:blipFill>
        <p:spPr>
          <a:xfrm>
            <a:off x="0" y="131886"/>
            <a:ext cx="2491153" cy="6726107"/>
          </a:xfrm>
          <a:prstGeom prst="rect">
            <a:avLst/>
          </a:prstGeom>
        </p:spPr>
      </p:pic>
      <p:pic>
        <p:nvPicPr>
          <p:cNvPr id="17" name="Obraz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25485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16</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7" name="Obraz 16"/>
          <p:cNvPicPr>
            <a:picLocks noChangeAspect="1"/>
          </p:cNvPicPr>
          <p:nvPr/>
        </p:nvPicPr>
        <p:blipFill rotWithShape="1">
          <a:blip r:embed="rId2">
            <a:extLst>
              <a:ext uri="{28A0092B-C50C-407E-A947-70E740481C1C}">
                <a14:useLocalDpi xmlns:a14="http://schemas.microsoft.com/office/drawing/2010/main" val="0"/>
              </a:ext>
            </a:extLst>
          </a:blip>
          <a:srcRect l="31860" r="43664"/>
          <a:stretch/>
        </p:blipFill>
        <p:spPr>
          <a:xfrm>
            <a:off x="0" y="131886"/>
            <a:ext cx="2491154" cy="6726115"/>
          </a:xfrm>
          <a:prstGeom prst="rect">
            <a:avLst/>
          </a:prstGeom>
        </p:spPr>
      </p:pic>
      <p:pic>
        <p:nvPicPr>
          <p:cNvPr id="18" name="Obraz 17"/>
          <p:cNvPicPr>
            <a:picLocks noChangeAspect="1"/>
          </p:cNvPicPr>
          <p:nvPr/>
        </p:nvPicPr>
        <p:blipFill rotWithShape="1">
          <a:blip r:embed="rId3" cstate="print">
            <a:extLst>
              <a:ext uri="{28A0092B-C50C-407E-A947-70E740481C1C}">
                <a14:useLocalDpi xmlns:a14="http://schemas.microsoft.com/office/drawing/2010/main" val="0"/>
              </a:ext>
            </a:extLst>
          </a:blip>
          <a:srcRect r="3633"/>
          <a:stretch/>
        </p:blipFill>
        <p:spPr>
          <a:xfrm>
            <a:off x="7597832" y="2218425"/>
            <a:ext cx="4594168" cy="3064444"/>
          </a:xfrm>
          <a:prstGeom prst="rect">
            <a:avLst/>
          </a:prstGeom>
          <a:effectLst/>
        </p:spPr>
      </p:pic>
      <p:pic>
        <p:nvPicPr>
          <p:cNvPr id="19" name="Obraz 18"/>
          <p:cNvPicPr>
            <a:picLocks noChangeAspect="1"/>
          </p:cNvPicPr>
          <p:nvPr/>
        </p:nvPicPr>
        <p:blipFill rotWithShape="1">
          <a:blip r:embed="rId4" cstate="print">
            <a:extLst>
              <a:ext uri="{28A0092B-C50C-407E-A947-70E740481C1C}">
                <a14:useLocalDpi xmlns:a14="http://schemas.microsoft.com/office/drawing/2010/main" val="0"/>
              </a:ext>
            </a:extLst>
          </a:blip>
          <a:srcRect r="14912" b="14543"/>
          <a:stretch/>
        </p:blipFill>
        <p:spPr>
          <a:xfrm>
            <a:off x="2998887" y="1378943"/>
            <a:ext cx="4598945" cy="3067784"/>
          </a:xfrm>
          <a:prstGeom prst="rect">
            <a:avLst/>
          </a:prstGeom>
          <a:effectLst/>
        </p:spPr>
      </p:pic>
      <p:sp>
        <p:nvSpPr>
          <p:cNvPr id="22" name="pole tekstowe 21">
            <a:extLst>
              <a:ext uri="{FF2B5EF4-FFF2-40B4-BE49-F238E27FC236}">
                <a16:creationId xmlns:a16="http://schemas.microsoft.com/office/drawing/2014/main" id="{8CEA3B48-6121-0643-9C55-F713DC9F4B35}"/>
              </a:ext>
            </a:extLst>
          </p:cNvPr>
          <p:cNvSpPr txBox="1"/>
          <p:nvPr/>
        </p:nvSpPr>
        <p:spPr>
          <a:xfrm>
            <a:off x="2948758" y="4663522"/>
            <a:ext cx="4388744" cy="584775"/>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P</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unkty Selektywnej Zbiórki Odpadów Komunalnych</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a:t>
            </a:r>
          </a:p>
        </p:txBody>
      </p:sp>
      <p:sp>
        <p:nvSpPr>
          <p:cNvPr id="24" name="pole tekstowe 23">
            <a:extLst>
              <a:ext uri="{FF2B5EF4-FFF2-40B4-BE49-F238E27FC236}">
                <a16:creationId xmlns:a16="http://schemas.microsoft.com/office/drawing/2014/main" id="{B1DF3547-DC8B-4B4E-880D-BF990062C79B}"/>
              </a:ext>
            </a:extLst>
          </p:cNvPr>
          <p:cNvSpPr txBox="1"/>
          <p:nvPr/>
        </p:nvSpPr>
        <p:spPr>
          <a:xfrm>
            <a:off x="3046213" y="5241065"/>
            <a:ext cx="3783178" cy="523220"/>
          </a:xfrm>
          <a:prstGeom prst="rect">
            <a:avLst/>
          </a:prstGeom>
          <a:noFill/>
        </p:spPr>
        <p:txBody>
          <a:bodyPr wrap="square" rtlCol="0">
            <a:spAutoFit/>
          </a:bodyPr>
          <a:lstStyle/>
          <a:p>
            <a:pPr marL="285750" indent="-285750">
              <a:buFont typeface="Arial" panose="020B0604020202020204" pitchFamily="34" charset="0"/>
              <a:buChar char="•"/>
            </a:pPr>
            <a:r>
              <a:rPr lang="pl-PL" sz="1400" dirty="0" smtClean="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Lamusownia – ul. Nowohucka 1</a:t>
            </a:r>
            <a:endParaRPr lang="pl-PL" sz="14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pl-PL" sz="14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PSZOK </a:t>
            </a:r>
            <a:r>
              <a:rPr lang="pl-PL" sz="1400" dirty="0" smtClean="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Barycz – ul. Krzemieniecka 40</a:t>
            </a:r>
            <a:endParaRPr lang="pl-PL" sz="14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4672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17</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Title 1"/>
          <p:cNvSpPr txBox="1">
            <a:spLocks/>
          </p:cNvSpPr>
          <p:nvPr/>
        </p:nvSpPr>
        <p:spPr bwMode="auto">
          <a:xfrm>
            <a:off x="2672230" y="408728"/>
            <a:ext cx="9136381" cy="107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Calibri" panose="020F0502020204030204"/>
                <a:cs typeface="Times New Roman" panose="02020603050405020304" pitchFamily="18" charset="0"/>
              </a:rPr>
              <a:t>NIESTETY, NIE ZAWSZE ILOŚĆ MIEJSCA PRZEZNACZONEGO NA GROMADZENIE ODPADÓW JEST WYSTARCZAJĄCA W STOSUNKU DO REALNYCH POTRZEB</a:t>
            </a:r>
            <a:endParaRPr lang="en-GB" altLang="pl-PL" dirty="0">
              <a:solidFill>
                <a:srgbClr val="FF6600"/>
              </a:solidFill>
              <a:effectLst>
                <a:outerShdw blurRad="38100" dist="38100" dir="2700000" algn="tl">
                  <a:srgbClr val="000000">
                    <a:alpha val="43137"/>
                  </a:srgbClr>
                </a:outerShdw>
              </a:effectLst>
              <a:latin typeface="Calibri" panose="020F0502020204030204"/>
            </a:endParaRPr>
          </a:p>
        </p:txBody>
      </p:sp>
      <p:pic>
        <p:nvPicPr>
          <p:cNvPr id="17" name="Obraz 16"/>
          <p:cNvPicPr>
            <a:picLocks noChangeAspect="1"/>
          </p:cNvPicPr>
          <p:nvPr/>
        </p:nvPicPr>
        <p:blipFill>
          <a:blip r:embed="rId4"/>
          <a:stretch>
            <a:fillRect/>
          </a:stretch>
        </p:blipFill>
        <p:spPr>
          <a:xfrm>
            <a:off x="6372750" y="2281349"/>
            <a:ext cx="1872208" cy="3471839"/>
          </a:xfrm>
          <a:prstGeom prst="rect">
            <a:avLst/>
          </a:prstGeom>
        </p:spPr>
      </p:pic>
      <p:pic>
        <p:nvPicPr>
          <p:cNvPr id="18" name="Picture 2" descr="C:\Users\user\Desktop\mpo\SITK\foto\Resized_TimePhoto_20210111_140324001.jpe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91153" y="1504716"/>
            <a:ext cx="3186354" cy="4248472"/>
          </a:xfrm>
          <a:prstGeom prst="rect">
            <a:avLst/>
          </a:prstGeom>
          <a:noFill/>
          <a:effectLst>
            <a:outerShdw blurRad="635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19" name="Picture 3" descr="C:\Users\user\Desktop\mpo\SITK\foto\Resized_TimePhoto_20210201_075512001.jpe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10221" y="1566057"/>
            <a:ext cx="3186000"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013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18</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2491153" y="388099"/>
            <a:ext cx="9531145" cy="94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Calibri" panose="020F0502020204030204"/>
                <a:cs typeface="Times New Roman" panose="02020603050405020304" pitchFamily="18" charset="0"/>
              </a:rPr>
              <a:t>NIESTETY, NIE ZAWSZE ILOŚĆ MIEJSCA PRZEZNACZONEGO NA GROMADZENIE ODPADÓW JEST WYSTARCZAJĄCA W STOSUNKU DO REALNYCH POTRZEB</a:t>
            </a:r>
            <a:endParaRPr lang="en-GB" altLang="pl-PL" dirty="0">
              <a:solidFill>
                <a:srgbClr val="FF6600"/>
              </a:solidFill>
              <a:effectLst>
                <a:outerShdw blurRad="38100" dist="38100" dir="2700000" algn="tl">
                  <a:srgbClr val="000000">
                    <a:alpha val="43137"/>
                  </a:srgbClr>
                </a:outerShdw>
              </a:effectLst>
              <a:latin typeface="Calibri" panose="020F0502020204030204"/>
            </a:endParaRPr>
          </a:p>
        </p:txBody>
      </p:sp>
      <p:pic>
        <p:nvPicPr>
          <p:cNvPr id="9" name="Obraz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95244" y="1729644"/>
            <a:ext cx="2810714" cy="2108035"/>
          </a:xfrm>
          <a:prstGeom prst="rect">
            <a:avLst/>
          </a:prstGeom>
          <a:effectLst>
            <a:outerShdw blurRad="63500" sx="102000" sy="102000" algn="ctr" rotWithShape="0">
              <a:schemeClr val="tx1">
                <a:alpha val="40000"/>
              </a:schemeClr>
            </a:outerShdw>
          </a:effectLst>
        </p:spPr>
      </p:pic>
      <p:pic>
        <p:nvPicPr>
          <p:cNvPr id="10" name="Obraz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0069" y="1717724"/>
            <a:ext cx="2814638" cy="2110979"/>
          </a:xfrm>
          <a:prstGeom prst="rect">
            <a:avLst/>
          </a:prstGeom>
          <a:effectLst>
            <a:outerShdw blurRad="63500" sx="102000" sy="102000" algn="ctr" rotWithShape="0">
              <a:schemeClr val="tx1">
                <a:alpha val="40000"/>
              </a:schemeClr>
            </a:outerShdw>
          </a:effectLst>
        </p:spPr>
      </p:pic>
      <p:pic>
        <p:nvPicPr>
          <p:cNvPr id="11" name="Obraz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6271" y="2072640"/>
            <a:ext cx="2107052" cy="2809402"/>
          </a:xfrm>
          <a:prstGeom prst="rect">
            <a:avLst/>
          </a:prstGeom>
          <a:effectLst>
            <a:outerShdw blurRad="63500" sx="102000" sy="102000" algn="ctr" rotWithShape="0">
              <a:schemeClr val="tx1">
                <a:alpha val="40000"/>
              </a:schemeClr>
            </a:outerShdw>
          </a:effectLst>
        </p:spPr>
      </p:pic>
      <p:pic>
        <p:nvPicPr>
          <p:cNvPr id="12" name="Obraz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87053" y="3986064"/>
            <a:ext cx="3534253" cy="1988017"/>
          </a:xfrm>
          <a:prstGeom prst="rect">
            <a:avLst/>
          </a:prstGeom>
          <a:effectLst>
            <a:outerShdw blurRad="63500" sx="102000" sy="102000" algn="ctr" rotWithShape="0">
              <a:schemeClr val="tx1">
                <a:alpha val="40000"/>
              </a:schemeClr>
            </a:outerShdw>
          </a:effectLst>
        </p:spPr>
      </p:pic>
      <p:pic>
        <p:nvPicPr>
          <p:cNvPr id="13" name="Obraz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03722" y="3971035"/>
            <a:ext cx="3560971" cy="2003046"/>
          </a:xfrm>
          <a:prstGeom prst="rect">
            <a:avLst/>
          </a:prstGeom>
          <a:effectLst>
            <a:outerShdw blurRad="63500" sx="102000" sy="102000" algn="ctr" rotWithShape="0">
              <a:schemeClr val="tx1">
                <a:alpha val="40000"/>
              </a:schemeClr>
            </a:outerShdw>
          </a:effectLst>
        </p:spPr>
      </p:pic>
    </p:spTree>
    <p:extLst>
      <p:ext uri="{BB962C8B-B14F-4D97-AF65-F5344CB8AC3E}">
        <p14:creationId xmlns:p14="http://schemas.microsoft.com/office/powerpoint/2010/main" val="852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19</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2314855" y="815585"/>
            <a:ext cx="9886577" cy="121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SAMOCHÓD SPECJALISTYCZNY NIE ZAWSZE MA MOŻLIWOŚĆ MANEWROWANIA NA ISTNIEJĄCYCH, WEWNĘTRZNYCH UKŁADACH KOMUNIKACYJNYCH</a:t>
            </a:r>
            <a:endParaRPr lang="en-GB" altLang="pl-PL" dirty="0">
              <a:solidFill>
                <a:srgbClr val="FF6600"/>
              </a:solidFill>
              <a:effectLst>
                <a:outerShdw blurRad="38100" dist="38100" dir="2700000" algn="tl">
                  <a:srgbClr val="000000">
                    <a:alpha val="43137"/>
                  </a:srgbClr>
                </a:outerShdw>
              </a:effectLst>
              <a:latin typeface="+mn-lt"/>
            </a:endParaRPr>
          </a:p>
        </p:txBody>
      </p:sp>
      <p:pic>
        <p:nvPicPr>
          <p:cNvPr id="9" name="Picture 5" descr="C:\Users\user\Desktop\mpo\SITK\foto\TimePhoto_20210126_084001.jpg"/>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rot="5400000">
            <a:off x="2640457" y="2661157"/>
            <a:ext cx="3419856" cy="25648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mpo\SITK\foto\TimePhoto_20210126_084126.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35000"/>
                    </a14:imgEffect>
                  </a14:imgLayer>
                </a14:imgProps>
              </a:ext>
              <a:ext uri="{28A0092B-C50C-407E-A947-70E740481C1C}">
                <a14:useLocalDpi xmlns:a14="http://schemas.microsoft.com/office/drawing/2010/main"/>
              </a:ext>
            </a:extLst>
          </a:blip>
          <a:srcRect/>
          <a:stretch>
            <a:fillRect/>
          </a:stretch>
        </p:blipFill>
        <p:spPr bwMode="auto">
          <a:xfrm rot="5400000">
            <a:off x="5537535" y="2642465"/>
            <a:ext cx="3441219" cy="2580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Users\user\Desktop\mpo\SITK\foto\TimePhoto_20210126_082857.jpg"/>
          <p:cNvPicPr>
            <a:picLocks noChangeAspect="1" noChangeArrowheads="1"/>
          </p:cNvPicPr>
          <p:nvPr/>
        </p:nvPicPr>
        <p:blipFill>
          <a:blip r:embed="rId8" cstate="screen">
            <a:extLst>
              <a:ext uri="{BEBA8EAE-BF5A-486C-A8C5-ECC9F3942E4B}">
                <a14:imgProps xmlns:a14="http://schemas.microsoft.com/office/drawing/2010/main">
                  <a14:imgLayer r:embed="rId9">
                    <a14:imgEffect>
                      <a14:brightnessContrast bright="37000"/>
                    </a14:imgEffect>
                  </a14:imgLayer>
                </a14:imgProps>
              </a:ext>
              <a:ext uri="{28A0092B-C50C-407E-A947-70E740481C1C}">
                <a14:useLocalDpi xmlns:a14="http://schemas.microsoft.com/office/drawing/2010/main"/>
              </a:ext>
            </a:extLst>
          </a:blip>
          <a:srcRect/>
          <a:stretch>
            <a:fillRect/>
          </a:stretch>
        </p:blipFill>
        <p:spPr bwMode="auto">
          <a:xfrm rot="5400000">
            <a:off x="8488155" y="2648748"/>
            <a:ext cx="3419857" cy="258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59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4"/>
            <a:ext cx="2491153" cy="6726115"/>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pic>
        <p:nvPicPr>
          <p:cNvPr id="10" name="Obraz 9"/>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24" y="1439821"/>
            <a:ext cx="12192000" cy="4411642"/>
          </a:xfrm>
          <a:prstGeom prst="rect">
            <a:avLst/>
          </a:prstGeom>
          <a:solidFill>
            <a:schemeClr val="bg1">
              <a:alpha val="70000"/>
            </a:schemeClr>
          </a:solidFill>
        </p:spPr>
      </p:pic>
      <p:sp>
        <p:nvSpPr>
          <p:cNvPr id="14" name="Title 1"/>
          <p:cNvSpPr txBox="1">
            <a:spLocks/>
          </p:cNvSpPr>
          <p:nvPr/>
        </p:nvSpPr>
        <p:spPr bwMode="auto">
          <a:xfrm>
            <a:off x="1947083" y="391657"/>
            <a:ext cx="989249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smtClean="0">
                <a:solidFill>
                  <a:srgbClr val="FF6600"/>
                </a:solidFill>
                <a:effectLst>
                  <a:outerShdw blurRad="38100" dist="38100" dir="2700000" algn="tl">
                    <a:srgbClr val="000000">
                      <a:alpha val="43137"/>
                    </a:srgbClr>
                  </a:outerShdw>
                </a:effectLst>
                <a:latin typeface="+mn-lt"/>
                <a:cs typeface="Times New Roman" panose="02020603050405020304" pitchFamily="18" charset="0"/>
              </a:rPr>
              <a:t>W KAŻDYM MIESZKANIU I LOKALU CODZIENNIE POWSTAJĄ ODPADY</a:t>
            </a:r>
            <a:endParaRPr lang="en-GB" altLang="pl-PL" dirty="0">
              <a:solidFill>
                <a:srgbClr val="FF6600"/>
              </a:solidFill>
              <a:effectLst>
                <a:outerShdw blurRad="38100" dist="38100" dir="2700000" algn="tl">
                  <a:srgbClr val="000000">
                    <a:alpha val="43137"/>
                  </a:srgbClr>
                </a:outerShdw>
              </a:effectLst>
              <a:latin typeface="+mn-lt"/>
            </a:endParaRPr>
          </a:p>
        </p:txBody>
      </p:sp>
      <p:pic>
        <p:nvPicPr>
          <p:cNvPr id="15" name="Obraz 14" descr="Znalezione obrazy dla zapytania metal wast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942" y="4368877"/>
            <a:ext cx="1786542" cy="1250430"/>
          </a:xfrm>
          <a:prstGeom prst="rect">
            <a:avLst/>
          </a:prstGeom>
          <a:noFill/>
          <a:ln>
            <a:noFill/>
          </a:ln>
        </p:spPr>
      </p:pic>
      <p:pic>
        <p:nvPicPr>
          <p:cNvPr id="16" name="Obraz 15" descr="C:\Users\tomasz.bator\Pictures\grafika z internetu\styropian.jp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4167" r="92708"/>
                    </a14:imgEffect>
                  </a14:imgLayer>
                </a14:imgProps>
              </a:ext>
              <a:ext uri="{28A0092B-C50C-407E-A947-70E740481C1C}">
                <a14:useLocalDpi xmlns:a14="http://schemas.microsoft.com/office/drawing/2010/main"/>
              </a:ext>
            </a:extLst>
          </a:blip>
          <a:srcRect/>
          <a:stretch>
            <a:fillRect/>
          </a:stretch>
        </p:blipFill>
        <p:spPr bwMode="auto">
          <a:xfrm>
            <a:off x="3409523" y="3876674"/>
            <a:ext cx="1312662" cy="984406"/>
          </a:xfrm>
          <a:prstGeom prst="rect">
            <a:avLst/>
          </a:prstGeom>
          <a:noFill/>
          <a:ln>
            <a:noFill/>
          </a:ln>
        </p:spPr>
      </p:pic>
      <p:pic>
        <p:nvPicPr>
          <p:cNvPr id="17" name="Obraz 16" descr="C:\Users\tomasz.bator\Pictures\grafika z internetu\torebka-foliowa.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02195" y="4548177"/>
            <a:ext cx="907919" cy="1198810"/>
          </a:xfrm>
          <a:prstGeom prst="rect">
            <a:avLst/>
          </a:prstGeom>
          <a:noFill/>
          <a:ln>
            <a:noFill/>
          </a:ln>
        </p:spPr>
      </p:pic>
      <p:pic>
        <p:nvPicPr>
          <p:cNvPr id="18" name="Obraz 17" descr="C:\Users\tomasz.bator\Pictures\grafika z internetu\PET 2.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84877" y="1644145"/>
            <a:ext cx="754487" cy="1659638"/>
          </a:xfrm>
          <a:prstGeom prst="rect">
            <a:avLst/>
          </a:prstGeom>
          <a:noFill/>
          <a:ln>
            <a:noFill/>
          </a:ln>
        </p:spPr>
      </p:pic>
      <p:pic>
        <p:nvPicPr>
          <p:cNvPr id="19" name="Obraz 18" descr="C:\Users\tomasz.bator\Pictures\grafika z internetu\kubek.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flipH="1">
            <a:off x="2941017" y="3645642"/>
            <a:ext cx="471025" cy="758854"/>
          </a:xfrm>
          <a:prstGeom prst="rect">
            <a:avLst/>
          </a:prstGeom>
          <a:noFill/>
          <a:ln>
            <a:noFill/>
          </a:ln>
          <a:extLst>
            <a:ext uri="{53640926-AAD7-44D8-BBD7-CCE9431645EC}">
              <a14:shadowObscured xmlns:a14="http://schemas.microsoft.com/office/drawing/2010/main"/>
            </a:ext>
          </a:extLst>
        </p:spPr>
      </p:pic>
      <p:pic>
        <p:nvPicPr>
          <p:cNvPr id="20" name="Obraz 19" descr="C:\Users\tomasz.bator\Pictures\grafika z internetu\tetra_pak.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738454" y="3319866"/>
            <a:ext cx="1368557" cy="1441229"/>
          </a:xfrm>
          <a:prstGeom prst="rect">
            <a:avLst/>
          </a:prstGeom>
          <a:noFill/>
          <a:ln>
            <a:noFill/>
          </a:ln>
        </p:spPr>
      </p:pic>
      <p:pic>
        <p:nvPicPr>
          <p:cNvPr id="21" name="Obraz 20" descr="C:\Users\tomasz.bator\Pictures\Zdjęcia odpadów\nowe\IMG_1462.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5949377" y="4404496"/>
            <a:ext cx="1180111" cy="1386966"/>
          </a:xfrm>
          <a:prstGeom prst="rect">
            <a:avLst/>
          </a:prstGeom>
          <a:noFill/>
          <a:ln>
            <a:noFill/>
          </a:ln>
          <a:extLst>
            <a:ext uri="{53640926-AAD7-44D8-BBD7-CCE9431645EC}">
              <a14:shadowObscured xmlns:a14="http://schemas.microsoft.com/office/drawing/2010/main"/>
            </a:ext>
          </a:extLst>
        </p:spPr>
      </p:pic>
      <p:grpSp>
        <p:nvGrpSpPr>
          <p:cNvPr id="22" name="Grupa 21"/>
          <p:cNvGrpSpPr/>
          <p:nvPr/>
        </p:nvGrpSpPr>
        <p:grpSpPr>
          <a:xfrm>
            <a:off x="2280487" y="2473964"/>
            <a:ext cx="1010466" cy="873329"/>
            <a:chOff x="0" y="0"/>
            <a:chExt cx="1426845" cy="1233170"/>
          </a:xfrm>
        </p:grpSpPr>
        <p:pic>
          <p:nvPicPr>
            <p:cNvPr id="29" name="Obraz 28" descr="C:\Users\tomasz.bator\Pictures\Zdjęcia odpadów\nowe\IMG_6866.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0" y="0"/>
              <a:ext cx="1426845" cy="1233170"/>
            </a:xfrm>
            <a:prstGeom prst="rect">
              <a:avLst/>
            </a:prstGeom>
            <a:noFill/>
            <a:ln>
              <a:noFill/>
            </a:ln>
            <a:extLst>
              <a:ext uri="{53640926-AAD7-44D8-BBD7-CCE9431645EC}">
                <a14:shadowObscured xmlns:a14="http://schemas.microsoft.com/office/drawing/2010/main"/>
              </a:ext>
            </a:extLst>
          </p:spPr>
        </p:pic>
        <p:sp>
          <p:nvSpPr>
            <p:cNvPr id="30" name="Prostokąt zaokrąglony 29"/>
            <p:cNvSpPr/>
            <p:nvPr/>
          </p:nvSpPr>
          <p:spPr>
            <a:xfrm>
              <a:off x="219290" y="368242"/>
              <a:ext cx="188106" cy="537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31" name="Prostokąt zaokrąglony 30"/>
            <p:cNvSpPr/>
            <p:nvPr/>
          </p:nvSpPr>
          <p:spPr>
            <a:xfrm rot="1281850">
              <a:off x="1220579" y="252391"/>
              <a:ext cx="122104" cy="791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32" name="Prostokąt zaokrąglony 31"/>
            <p:cNvSpPr/>
            <p:nvPr/>
          </p:nvSpPr>
          <p:spPr>
            <a:xfrm rot="21173096">
              <a:off x="409618" y="852336"/>
              <a:ext cx="166123" cy="78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grpSp>
        <p:nvGrpSpPr>
          <p:cNvPr id="33" name="Grupa 32"/>
          <p:cNvGrpSpPr/>
          <p:nvPr/>
        </p:nvGrpSpPr>
        <p:grpSpPr>
          <a:xfrm rot="4500000">
            <a:off x="7504515" y="4030707"/>
            <a:ext cx="782653" cy="769761"/>
            <a:chOff x="0" y="0"/>
            <a:chExt cx="1424305" cy="1400810"/>
          </a:xfrm>
        </p:grpSpPr>
        <p:pic>
          <p:nvPicPr>
            <p:cNvPr id="34" name="Obraz 33" descr="C:\Users\tomasz.bator\Pictures\Zdjęcia odpadów\nowe\IMG_6813.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auto">
            <a:xfrm>
              <a:off x="0" y="0"/>
              <a:ext cx="1424305" cy="1400810"/>
            </a:xfrm>
            <a:prstGeom prst="rect">
              <a:avLst/>
            </a:prstGeom>
            <a:noFill/>
            <a:ln>
              <a:noFill/>
            </a:ln>
            <a:extLst>
              <a:ext uri="{53640926-AAD7-44D8-BBD7-CCE9431645EC}">
                <a14:shadowObscured xmlns:a14="http://schemas.microsoft.com/office/drawing/2010/main"/>
              </a:ext>
            </a:extLst>
          </p:spPr>
        </p:pic>
        <p:sp>
          <p:nvSpPr>
            <p:cNvPr id="35" name="Prostokąt zaokrąglony 34"/>
            <p:cNvSpPr/>
            <p:nvPr/>
          </p:nvSpPr>
          <p:spPr>
            <a:xfrm rot="2933578">
              <a:off x="504782" y="471682"/>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36" name="Prostokąt zaokrąglony 35"/>
            <p:cNvSpPr/>
            <p:nvPr/>
          </p:nvSpPr>
          <p:spPr>
            <a:xfrm rot="2933578">
              <a:off x="161365" y="868887"/>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37" name="Prostokąt zaokrąglony 36"/>
            <p:cNvSpPr/>
            <p:nvPr/>
          </p:nvSpPr>
          <p:spPr>
            <a:xfrm rot="18611760">
              <a:off x="455132" y="1212304"/>
              <a:ext cx="185350" cy="457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pic>
        <p:nvPicPr>
          <p:cNvPr id="38" name="Obraz 37" descr="C:\Users\tomasz.bator\Pictures\Zdjęcia odpadów\nowe\IMG_1417.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704439" y="1643026"/>
            <a:ext cx="1539720" cy="1154769"/>
          </a:xfrm>
          <a:prstGeom prst="rect">
            <a:avLst/>
          </a:prstGeom>
          <a:noFill/>
          <a:ln>
            <a:noFill/>
          </a:ln>
        </p:spPr>
      </p:pic>
      <p:pic>
        <p:nvPicPr>
          <p:cNvPr id="39" name="Obraz 38" descr="C:\Users\tomasz.bator\Pictures\Zdjęcia odpadów\20171024_134602.jp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bwMode="auto">
          <a:xfrm>
            <a:off x="6194456" y="1764703"/>
            <a:ext cx="982904" cy="1423402"/>
          </a:xfrm>
          <a:prstGeom prst="rect">
            <a:avLst/>
          </a:prstGeom>
          <a:noFill/>
          <a:ln>
            <a:noFill/>
          </a:ln>
          <a:extLst>
            <a:ext uri="{53640926-AAD7-44D8-BBD7-CCE9431645EC}">
              <a14:shadowObscured xmlns:a14="http://schemas.microsoft.com/office/drawing/2010/main"/>
            </a:ext>
          </a:extLst>
        </p:spPr>
      </p:pic>
      <p:pic>
        <p:nvPicPr>
          <p:cNvPr id="40" name="Obraz 39" descr="C:\Users\tomasz.bator\Pictures\Zdjęcia odpadów\IMG_6867.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1138054" y="1880494"/>
            <a:ext cx="1169448" cy="1347529"/>
          </a:xfrm>
          <a:prstGeom prst="rect">
            <a:avLst/>
          </a:prstGeom>
          <a:noFill/>
          <a:ln>
            <a:noFill/>
          </a:ln>
          <a:extLst>
            <a:ext uri="{53640926-AAD7-44D8-BBD7-CCE9431645EC}">
              <a14:shadowObscured xmlns:a14="http://schemas.microsoft.com/office/drawing/2010/main"/>
            </a:ext>
          </a:extLst>
        </p:spPr>
      </p:pic>
      <p:pic>
        <p:nvPicPr>
          <p:cNvPr id="41" name="Obraz 40" descr="C:\Users\tomasz.bator\Pictures\Zdjęcia odpadów\nowe\IMG_1414.JPG"/>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bwMode="auto">
          <a:xfrm>
            <a:off x="4313889" y="1656421"/>
            <a:ext cx="1323371" cy="1037054"/>
          </a:xfrm>
          <a:prstGeom prst="rect">
            <a:avLst/>
          </a:prstGeom>
          <a:noFill/>
          <a:ln>
            <a:noFill/>
          </a:ln>
          <a:extLst>
            <a:ext uri="{53640926-AAD7-44D8-BBD7-CCE9431645EC}">
              <a14:shadowObscured xmlns:a14="http://schemas.microsoft.com/office/drawing/2010/main"/>
            </a:ext>
          </a:extLst>
        </p:spPr>
      </p:pic>
      <p:pic>
        <p:nvPicPr>
          <p:cNvPr id="42" name="Obraz 41" descr="C:\Users\tomasz.bator\Pictures\Zdjęcia odpadów\nowe\IMG_1413 — kopia.JPG"/>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bwMode="auto">
          <a:xfrm>
            <a:off x="8015126" y="4600722"/>
            <a:ext cx="1555378" cy="1226640"/>
          </a:xfrm>
          <a:prstGeom prst="rect">
            <a:avLst/>
          </a:prstGeom>
          <a:noFill/>
          <a:ln>
            <a:noFill/>
          </a:ln>
          <a:extLst>
            <a:ext uri="{53640926-AAD7-44D8-BBD7-CCE9431645EC}">
              <a14:shadowObscured xmlns:a14="http://schemas.microsoft.com/office/drawing/2010/main"/>
            </a:ext>
          </a:extLst>
        </p:spPr>
      </p:pic>
      <p:pic>
        <p:nvPicPr>
          <p:cNvPr id="43" name="Obraz 42" descr="C:\Users\tomasz.bator\Pictures\Zdjęcia odpadów\nowe\IMG_1431.JP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bwMode="auto">
          <a:xfrm>
            <a:off x="3865807" y="2654313"/>
            <a:ext cx="1487530" cy="1221659"/>
          </a:xfrm>
          <a:prstGeom prst="rect">
            <a:avLst/>
          </a:prstGeom>
          <a:noFill/>
          <a:ln>
            <a:noFill/>
          </a:ln>
          <a:extLst>
            <a:ext uri="{53640926-AAD7-44D8-BBD7-CCE9431645EC}">
              <a14:shadowObscured xmlns:a14="http://schemas.microsoft.com/office/drawing/2010/main"/>
            </a:ext>
          </a:extLst>
        </p:spPr>
      </p:pic>
      <p:pic>
        <p:nvPicPr>
          <p:cNvPr id="44" name="Obraz 43"/>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5303433" y="2622758"/>
            <a:ext cx="792791" cy="1606419"/>
          </a:xfrm>
          <a:prstGeom prst="rect">
            <a:avLst/>
          </a:prstGeom>
        </p:spPr>
      </p:pic>
      <p:pic>
        <p:nvPicPr>
          <p:cNvPr id="45" name="Obraz 44"/>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3353684" y="2057483"/>
            <a:ext cx="705393" cy="1893864"/>
          </a:xfrm>
          <a:prstGeom prst="rect">
            <a:avLst/>
          </a:prstGeom>
        </p:spPr>
      </p:pic>
      <p:pic>
        <p:nvPicPr>
          <p:cNvPr id="46" name="Obraz 45" descr="Znalezione obrazy dla zapytania jar"/>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685981" y="4219128"/>
            <a:ext cx="1021243" cy="1410723"/>
          </a:xfrm>
          <a:prstGeom prst="rect">
            <a:avLst/>
          </a:prstGeom>
          <a:noFill/>
          <a:ln>
            <a:noFill/>
          </a:ln>
        </p:spPr>
      </p:pic>
      <p:pic>
        <p:nvPicPr>
          <p:cNvPr id="47" name="Obraz 46"/>
          <p:cNvPicPr>
            <a:picLocks noChangeAspect="1"/>
          </p:cNvPicPr>
          <p:nvPr/>
        </p:nvPicPr>
        <p:blipFill>
          <a:blip r:embed="rId24" cstate="screen">
            <a:extLst>
              <a:ext uri="{BEBA8EAE-BF5A-486C-A8C5-ECC9F3942E4B}">
                <a14:imgProps xmlns:a14="http://schemas.microsoft.com/office/drawing/2010/main">
                  <a14:imgLayer r:embed="rId25">
                    <a14:imgEffect>
                      <a14:backgroundRemoval t="0" b="100000" l="0" r="100000">
                        <a14:backgroundMark x1="49201" y1="71489" x2="50479" y2="96596"/>
                      </a14:backgroundRemoval>
                    </a14:imgEffect>
                  </a14:imgLayer>
                </a14:imgProps>
              </a:ext>
              <a:ext uri="{28A0092B-C50C-407E-A947-70E740481C1C}">
                <a14:useLocalDpi xmlns:a14="http://schemas.microsoft.com/office/drawing/2010/main"/>
              </a:ext>
            </a:extLst>
          </a:blip>
          <a:stretch>
            <a:fillRect/>
          </a:stretch>
        </p:blipFill>
        <p:spPr>
          <a:xfrm rot="16200000">
            <a:off x="6031399" y="3380534"/>
            <a:ext cx="1301998" cy="976499"/>
          </a:xfrm>
          <a:prstGeom prst="rect">
            <a:avLst/>
          </a:prstGeom>
        </p:spPr>
      </p:pic>
      <p:pic>
        <p:nvPicPr>
          <p:cNvPr id="48" name="Obraz 47"/>
          <p:cNvPicPr>
            <a:picLocks noChangeAspect="1"/>
          </p:cNvPicPr>
          <p:nvPr/>
        </p:nvPicPr>
        <p:blipFill>
          <a:blip r:embed="rId26" cstate="screen">
            <a:extLst>
              <a:ext uri="{BEBA8EAE-BF5A-486C-A8C5-ECC9F3942E4B}">
                <a14:imgProps xmlns:a14="http://schemas.microsoft.com/office/drawing/2010/main">
                  <a14:imgLayer r:embed="rId27">
                    <a14:imgEffect>
                      <a14:backgroundRemoval t="0" b="100000" l="0" r="100000">
                        <a14:foregroundMark x1="41695" y1="43891" x2="66441" y2="16290"/>
                      </a14:backgroundRemoval>
                    </a14:imgEffect>
                  </a14:imgLayer>
                </a14:imgProps>
              </a:ext>
              <a:ext uri="{28A0092B-C50C-407E-A947-70E740481C1C}">
                <a14:useLocalDpi xmlns:a14="http://schemas.microsoft.com/office/drawing/2010/main"/>
              </a:ext>
            </a:extLst>
          </a:blip>
          <a:stretch>
            <a:fillRect/>
          </a:stretch>
        </p:blipFill>
        <p:spPr>
          <a:xfrm>
            <a:off x="2210969" y="1629422"/>
            <a:ext cx="1223876" cy="917907"/>
          </a:xfrm>
          <a:prstGeom prst="rect">
            <a:avLst/>
          </a:prstGeom>
        </p:spPr>
      </p:pic>
      <p:pic>
        <p:nvPicPr>
          <p:cNvPr id="49" name="Obraz 48"/>
          <p:cNvPicPr>
            <a:picLocks noChangeAspect="1"/>
          </p:cNvPicPr>
          <p:nvPr/>
        </p:nvPicPr>
        <p:blipFill>
          <a:blip r:embed="rId28" cstate="screen">
            <a:lum bright="20000"/>
            <a:extLst>
              <a:ext uri="{28A0092B-C50C-407E-A947-70E740481C1C}">
                <a14:useLocalDpi xmlns:a14="http://schemas.microsoft.com/office/drawing/2010/main"/>
              </a:ext>
            </a:extLst>
          </a:blip>
          <a:stretch>
            <a:fillRect/>
          </a:stretch>
        </p:blipFill>
        <p:spPr>
          <a:xfrm>
            <a:off x="9889939" y="4252288"/>
            <a:ext cx="1286725" cy="1029129"/>
          </a:xfrm>
          <a:prstGeom prst="ellipse">
            <a:avLst/>
          </a:prstGeom>
          <a:ln>
            <a:noFill/>
          </a:ln>
          <a:effectLst>
            <a:softEdge rad="63500"/>
          </a:effectLst>
        </p:spPr>
      </p:pic>
      <p:pic>
        <p:nvPicPr>
          <p:cNvPr id="50" name="Obraz 49"/>
          <p:cNvPicPr>
            <a:picLocks noChangeAspect="1"/>
          </p:cNvPicPr>
          <p:nvPr/>
        </p:nvPicPr>
        <p:blipFill>
          <a:blip r:embed="rId29">
            <a:lum bright="20000"/>
            <a:extLst>
              <a:ext uri="{28A0092B-C50C-407E-A947-70E740481C1C}">
                <a14:useLocalDpi xmlns:a14="http://schemas.microsoft.com/office/drawing/2010/main"/>
              </a:ext>
            </a:extLst>
          </a:blip>
          <a:stretch>
            <a:fillRect/>
          </a:stretch>
        </p:blipFill>
        <p:spPr>
          <a:xfrm>
            <a:off x="9375435" y="3024435"/>
            <a:ext cx="1605054" cy="1200631"/>
          </a:xfrm>
          <a:prstGeom prst="ellipse">
            <a:avLst/>
          </a:prstGeom>
          <a:ln>
            <a:noFill/>
          </a:ln>
          <a:effectLst>
            <a:softEdge rad="127000"/>
          </a:effectLst>
        </p:spPr>
      </p:pic>
      <p:pic>
        <p:nvPicPr>
          <p:cNvPr id="51" name="Obraz 50"/>
          <p:cNvPicPr>
            <a:picLocks noChangeAspect="1"/>
          </p:cNvPicPr>
          <p:nvPr/>
        </p:nvPicPr>
        <p:blipFill>
          <a:blip r:embed="rId30" cstate="screen">
            <a:extLst>
              <a:ext uri="{BEBA8EAE-BF5A-486C-A8C5-ECC9F3942E4B}">
                <a14:imgProps xmlns:a14="http://schemas.microsoft.com/office/drawing/2010/main">
                  <a14:imgLayer r:embed="rId31">
                    <a14:imgEffect>
                      <a14:backgroundRemoval t="0" b="100000" l="0" r="100000">
                        <a14:backgroundMark x1="40000" y1="52062" x2="38438" y2="0"/>
                      </a14:backgroundRemoval>
                    </a14:imgEffect>
                  </a14:imgLayer>
                </a14:imgProps>
              </a:ext>
              <a:ext uri="{28A0092B-C50C-407E-A947-70E740481C1C}">
                <a14:useLocalDpi xmlns:a14="http://schemas.microsoft.com/office/drawing/2010/main"/>
              </a:ext>
            </a:extLst>
          </a:blip>
          <a:stretch>
            <a:fillRect/>
          </a:stretch>
        </p:blipFill>
        <p:spPr>
          <a:xfrm rot="18653510">
            <a:off x="2041683" y="4576530"/>
            <a:ext cx="1327320" cy="807453"/>
          </a:xfrm>
          <a:prstGeom prst="rect">
            <a:avLst/>
          </a:prstGeom>
        </p:spPr>
      </p:pic>
      <p:pic>
        <p:nvPicPr>
          <p:cNvPr id="52" name="Obraz 51"/>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8891453">
            <a:off x="8541769" y="3697819"/>
            <a:ext cx="1037510" cy="951602"/>
          </a:xfrm>
          <a:prstGeom prst="rect">
            <a:avLst/>
          </a:prstGeom>
        </p:spPr>
      </p:pic>
      <p:pic>
        <p:nvPicPr>
          <p:cNvPr id="53" name="Obraz 52" descr="C:\Users\tomasz.bator\Pictures\Zdjęcia odpadów\nowe\IMG_6782.JPG"/>
          <p:cNvPicPr/>
          <p:nvPr/>
        </p:nvPicPr>
        <p:blipFill>
          <a:blip r:embed="rId33" cstate="screen">
            <a:lum bright="20000"/>
            <a:extLst>
              <a:ext uri="{28A0092B-C50C-407E-A947-70E740481C1C}">
                <a14:useLocalDpi xmlns:a14="http://schemas.microsoft.com/office/drawing/2010/main"/>
              </a:ext>
            </a:extLst>
          </a:blip>
          <a:srcRect/>
          <a:stretch>
            <a:fillRect/>
          </a:stretch>
        </p:blipFill>
        <p:spPr bwMode="auto">
          <a:xfrm>
            <a:off x="7206212" y="2827233"/>
            <a:ext cx="1809072" cy="1177460"/>
          </a:xfrm>
          <a:prstGeom prst="ellipse">
            <a:avLst/>
          </a:prstGeom>
          <a:ln>
            <a:noFill/>
          </a:ln>
          <a:effectLst>
            <a:softEdge rad="112500"/>
          </a:effectLst>
        </p:spPr>
      </p:pic>
      <p:pic>
        <p:nvPicPr>
          <p:cNvPr id="54" name="Obraz 53"/>
          <p:cNvPicPr>
            <a:picLocks noChangeAspect="1"/>
          </p:cNvPicPr>
          <p:nvPr/>
        </p:nvPicPr>
        <p:blipFill>
          <a:blip r:embed="rId34" cstate="screen">
            <a:lum bright="20000"/>
            <a:extLst>
              <a:ext uri="{28A0092B-C50C-407E-A947-70E740481C1C}">
                <a14:useLocalDpi xmlns:a14="http://schemas.microsoft.com/office/drawing/2010/main"/>
              </a:ext>
            </a:extLst>
          </a:blip>
          <a:stretch>
            <a:fillRect/>
          </a:stretch>
        </p:blipFill>
        <p:spPr>
          <a:xfrm>
            <a:off x="427132" y="3257441"/>
            <a:ext cx="1379239" cy="1034547"/>
          </a:xfrm>
          <a:prstGeom prst="ellipse">
            <a:avLst/>
          </a:prstGeom>
          <a:ln>
            <a:noFill/>
          </a:ln>
          <a:effectLst>
            <a:softEdge rad="112500"/>
          </a:effectLst>
        </p:spPr>
      </p:pic>
      <p:pic>
        <p:nvPicPr>
          <p:cNvPr id="55" name="Obraz 54"/>
          <p:cNvPicPr>
            <a:picLocks noChangeAspect="1"/>
          </p:cNvPicPr>
          <p:nvPr/>
        </p:nvPicPr>
        <p:blipFill rotWithShape="1">
          <a:blip r:embed="rId35" cstate="screen">
            <a:lum bright="20000"/>
            <a:extLst>
              <a:ext uri="{28A0092B-C50C-407E-A947-70E740481C1C}">
                <a14:useLocalDpi xmlns:a14="http://schemas.microsoft.com/office/drawing/2010/main"/>
              </a:ext>
            </a:extLst>
          </a:blip>
          <a:srcRect/>
          <a:stretch/>
        </p:blipFill>
        <p:spPr>
          <a:xfrm>
            <a:off x="9779076" y="1571240"/>
            <a:ext cx="1296698" cy="1139189"/>
          </a:xfrm>
          <a:prstGeom prst="ellipse">
            <a:avLst/>
          </a:prstGeom>
          <a:ln>
            <a:noFill/>
          </a:ln>
          <a:effectLst>
            <a:softEdge rad="112500"/>
          </a:effectLst>
        </p:spPr>
      </p:pic>
      <p:sp>
        <p:nvSpPr>
          <p:cNvPr id="56" name="pole tekstowe 55"/>
          <p:cNvSpPr txBox="1"/>
          <p:nvPr/>
        </p:nvSpPr>
        <p:spPr>
          <a:xfrm>
            <a:off x="2652358" y="6055787"/>
            <a:ext cx="7083580" cy="400110"/>
          </a:xfrm>
          <a:prstGeom prst="rect">
            <a:avLst/>
          </a:prstGeom>
          <a:noFill/>
        </p:spPr>
        <p:txBody>
          <a:bodyPr wrap="square" rtlCol="0">
            <a:spAutoFit/>
          </a:bodyPr>
          <a:lstStyle/>
          <a:p>
            <a:r>
              <a:rPr lang="pl-PL" sz="1000" i="1" dirty="0" smtClean="0"/>
              <a:t>* Ilości odpadów na jednego mieszkańca Polski wyliczono na podstawie danych GUS – BDL </a:t>
            </a:r>
            <a:r>
              <a:rPr lang="pl-PL" sz="1000" i="1" u="sng" dirty="0">
                <a:hlinkClick r:id="rId36"/>
              </a:rPr>
              <a:t>GUS - Bank Danych Lokalnych (stat.gov.pl</a:t>
            </a:r>
            <a:r>
              <a:rPr lang="pl-PL" sz="1000" u="sng" dirty="0">
                <a:hlinkClick r:id="rId36"/>
              </a:rPr>
              <a:t>)</a:t>
            </a:r>
            <a:endParaRPr lang="pl-PL" sz="1000" dirty="0"/>
          </a:p>
          <a:p>
            <a:r>
              <a:rPr lang="pl-PL" sz="1000" dirty="0" smtClean="0"/>
              <a:t> </a:t>
            </a:r>
            <a:endParaRPr lang="pl-PL" sz="1000" dirty="0"/>
          </a:p>
        </p:txBody>
      </p:sp>
      <p:graphicFrame>
        <p:nvGraphicFramePr>
          <p:cNvPr id="57" name="Tabela 56"/>
          <p:cNvGraphicFramePr>
            <a:graphicFrameLocks noGrp="1"/>
          </p:cNvGraphicFramePr>
          <p:nvPr>
            <p:extLst>
              <p:ext uri="{D42A27DB-BD31-4B8C-83A1-F6EECF244321}">
                <p14:modId xmlns:p14="http://schemas.microsoft.com/office/powerpoint/2010/main" val="3309411305"/>
              </p:ext>
            </p:extLst>
          </p:nvPr>
        </p:nvGraphicFramePr>
        <p:xfrm>
          <a:off x="1138054" y="1030546"/>
          <a:ext cx="10185400" cy="3009900"/>
        </p:xfrm>
        <a:graphic>
          <a:graphicData uri="http://schemas.openxmlformats.org/drawingml/2006/table">
            <a:tbl>
              <a:tblPr>
                <a:tableStyleId>{5C22544A-7EE6-4342-B048-85BDC9FD1C3A}</a:tableStyleId>
              </a:tblPr>
              <a:tblGrid>
                <a:gridCol w="1562100">
                  <a:extLst>
                    <a:ext uri="{9D8B030D-6E8A-4147-A177-3AD203B41FA5}">
                      <a16:colId xmlns:a16="http://schemas.microsoft.com/office/drawing/2014/main" val="1873868521"/>
                    </a:ext>
                  </a:extLst>
                </a:gridCol>
                <a:gridCol w="1028700">
                  <a:extLst>
                    <a:ext uri="{9D8B030D-6E8A-4147-A177-3AD203B41FA5}">
                      <a16:colId xmlns:a16="http://schemas.microsoft.com/office/drawing/2014/main" val="2102058483"/>
                    </a:ext>
                  </a:extLst>
                </a:gridCol>
                <a:gridCol w="1028700">
                  <a:extLst>
                    <a:ext uri="{9D8B030D-6E8A-4147-A177-3AD203B41FA5}">
                      <a16:colId xmlns:a16="http://schemas.microsoft.com/office/drawing/2014/main" val="674156895"/>
                    </a:ext>
                  </a:extLst>
                </a:gridCol>
                <a:gridCol w="1028700">
                  <a:extLst>
                    <a:ext uri="{9D8B030D-6E8A-4147-A177-3AD203B41FA5}">
                      <a16:colId xmlns:a16="http://schemas.microsoft.com/office/drawing/2014/main" val="2769749229"/>
                    </a:ext>
                  </a:extLst>
                </a:gridCol>
                <a:gridCol w="1028700">
                  <a:extLst>
                    <a:ext uri="{9D8B030D-6E8A-4147-A177-3AD203B41FA5}">
                      <a16:colId xmlns:a16="http://schemas.microsoft.com/office/drawing/2014/main" val="3162536494"/>
                    </a:ext>
                  </a:extLst>
                </a:gridCol>
                <a:gridCol w="1193800">
                  <a:extLst>
                    <a:ext uri="{9D8B030D-6E8A-4147-A177-3AD203B41FA5}">
                      <a16:colId xmlns:a16="http://schemas.microsoft.com/office/drawing/2014/main" val="1540084567"/>
                    </a:ext>
                  </a:extLst>
                </a:gridCol>
                <a:gridCol w="1257300">
                  <a:extLst>
                    <a:ext uri="{9D8B030D-6E8A-4147-A177-3AD203B41FA5}">
                      <a16:colId xmlns:a16="http://schemas.microsoft.com/office/drawing/2014/main" val="4186314034"/>
                    </a:ext>
                  </a:extLst>
                </a:gridCol>
                <a:gridCol w="1028700">
                  <a:extLst>
                    <a:ext uri="{9D8B030D-6E8A-4147-A177-3AD203B41FA5}">
                      <a16:colId xmlns:a16="http://schemas.microsoft.com/office/drawing/2014/main" val="701337788"/>
                    </a:ext>
                  </a:extLst>
                </a:gridCol>
                <a:gridCol w="1028700">
                  <a:extLst>
                    <a:ext uri="{9D8B030D-6E8A-4147-A177-3AD203B41FA5}">
                      <a16:colId xmlns:a16="http://schemas.microsoft.com/office/drawing/2014/main" val="1471007770"/>
                    </a:ext>
                  </a:extLst>
                </a:gridCol>
              </a:tblGrid>
              <a:tr h="533400">
                <a:tc gridSpan="9">
                  <a:txBody>
                    <a:bodyPr/>
                    <a:lstStyle/>
                    <a:p>
                      <a:pPr algn="ctr" rtl="0" fontAlgn="ctr"/>
                      <a:r>
                        <a:rPr lang="pl-PL" sz="1600" b="1" u="none" strike="noStrike" dirty="0">
                          <a:solidFill>
                            <a:schemeClr val="bg1"/>
                          </a:solidFill>
                          <a:effectLst/>
                        </a:rPr>
                        <a:t>ODPADY KOMUNALNE ZEBRANE W POLSCE W LATACH 2014 – 2021*</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692899860"/>
                  </a:ext>
                </a:extLst>
              </a:tr>
              <a:tr h="276225">
                <a:tc>
                  <a:txBody>
                    <a:bodyPr/>
                    <a:lstStyle/>
                    <a:p>
                      <a:pPr algn="ctr" rtl="0" fontAlgn="ctr"/>
                      <a:r>
                        <a:rPr lang="pl-PL" sz="1600" b="1" u="none" strike="noStrike" dirty="0">
                          <a:solidFill>
                            <a:schemeClr val="bg1"/>
                          </a:solidFill>
                          <a:effectLst/>
                        </a:rPr>
                        <a:t>Lata</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2014</a:t>
                      </a:r>
                      <a:endParaRPr lang="pl-PL" sz="1600" b="1" i="0" u="none" strike="noStrike" dirty="0">
                        <a:solidFill>
                          <a:schemeClr val="bg1"/>
                        </a:solidFill>
                        <a:effectLst/>
                        <a:latin typeface="Calibri" panose="020F0502020204030204" pitchFamily="34" charset="0"/>
                      </a:endParaRPr>
                    </a:p>
                  </a:txBody>
                  <a:tcPr marL="9525" marR="9525" marT="9525" marB="0" anchor="ctr">
                    <a:solidFill>
                      <a:srgbClr val="00B050">
                        <a:alpha val="55000"/>
                      </a:srgbClr>
                    </a:solidFill>
                  </a:tcPr>
                </a:tc>
                <a:tc>
                  <a:txBody>
                    <a:bodyPr/>
                    <a:lstStyle/>
                    <a:p>
                      <a:pPr algn="ctr" rtl="0" fontAlgn="ctr"/>
                      <a:r>
                        <a:rPr lang="pl-PL" sz="1600" b="1" u="none" strike="noStrike" dirty="0">
                          <a:solidFill>
                            <a:schemeClr val="bg1"/>
                          </a:solidFill>
                          <a:effectLst/>
                        </a:rPr>
                        <a:t>2015</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2016</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a:solidFill>
                            <a:schemeClr val="bg1"/>
                          </a:solidFill>
                          <a:effectLst/>
                        </a:rPr>
                        <a:t>2017</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a:solidFill>
                            <a:schemeClr val="bg1"/>
                          </a:solidFill>
                          <a:effectLst/>
                        </a:rPr>
                        <a:t>2018</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2019</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2020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2021</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tx1">
                        <a:lumMod val="65000"/>
                        <a:lumOff val="35000"/>
                        <a:alpha val="55000"/>
                      </a:schemeClr>
                    </a:solidFill>
                  </a:tcPr>
                </a:tc>
                <a:extLst>
                  <a:ext uri="{0D108BD9-81ED-4DB2-BD59-A6C34878D82A}">
                    <a16:rowId xmlns:a16="http://schemas.microsoft.com/office/drawing/2014/main" val="2749844238"/>
                  </a:ext>
                </a:extLst>
              </a:tr>
              <a:tr h="1314450">
                <a:tc>
                  <a:txBody>
                    <a:bodyPr/>
                    <a:lstStyle/>
                    <a:p>
                      <a:pPr algn="ctr" rtl="0" fontAlgn="ctr"/>
                      <a:r>
                        <a:rPr lang="pl-PL" sz="1600" b="1" u="none" strike="noStrike">
                          <a:solidFill>
                            <a:schemeClr val="bg1"/>
                          </a:solidFill>
                          <a:effectLst/>
                        </a:rPr>
                        <a:t>Ilość zebranych odpadów [tys. ton]</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10 330,40</a:t>
                      </a:r>
                      <a:endParaRPr lang="pl-PL" sz="1600" b="1" i="0" u="none" strike="noStrike" dirty="0">
                        <a:solidFill>
                          <a:schemeClr val="bg1"/>
                        </a:solidFill>
                        <a:effectLst/>
                        <a:latin typeface="Calibri" panose="020F0502020204030204" pitchFamily="34" charset="0"/>
                      </a:endParaRPr>
                    </a:p>
                  </a:txBody>
                  <a:tcPr marL="9525" marR="9525" marT="9525" marB="0" anchor="ctr">
                    <a:solidFill>
                      <a:srgbClr val="00B050">
                        <a:alpha val="55000"/>
                      </a:srgbClr>
                    </a:solidFill>
                  </a:tcPr>
                </a:tc>
                <a:tc>
                  <a:txBody>
                    <a:bodyPr/>
                    <a:lstStyle/>
                    <a:p>
                      <a:pPr algn="ctr" rtl="0" fontAlgn="ctr"/>
                      <a:r>
                        <a:rPr lang="pl-PL" sz="1600" b="1" u="none" strike="noStrike" dirty="0">
                          <a:solidFill>
                            <a:schemeClr val="bg1"/>
                          </a:solidFill>
                          <a:effectLst/>
                        </a:rPr>
                        <a:t>10 863,50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11 654,40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11 968,70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12 485,40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12 752,80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13 116,90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13 673,58</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tx1">
                        <a:lumMod val="65000"/>
                        <a:lumOff val="35000"/>
                        <a:alpha val="55000"/>
                      </a:schemeClr>
                    </a:solidFill>
                  </a:tcPr>
                </a:tc>
                <a:extLst>
                  <a:ext uri="{0D108BD9-81ED-4DB2-BD59-A6C34878D82A}">
                    <a16:rowId xmlns:a16="http://schemas.microsoft.com/office/drawing/2014/main" val="176100224"/>
                  </a:ext>
                </a:extLst>
              </a:tr>
              <a:tr h="885825">
                <a:tc>
                  <a:txBody>
                    <a:bodyPr/>
                    <a:lstStyle/>
                    <a:p>
                      <a:pPr algn="ctr" rtl="0" fontAlgn="ctr"/>
                      <a:r>
                        <a:rPr lang="pl-PL" sz="1600" b="1" u="none" strike="noStrike">
                          <a:solidFill>
                            <a:schemeClr val="bg1"/>
                          </a:solidFill>
                          <a:effectLst/>
                        </a:rPr>
                        <a:t>Ilość odpadów [kg] na jednego mieszkańca</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269</a:t>
                      </a:r>
                      <a:endParaRPr lang="pl-PL" sz="1600" b="1" i="0" u="none" strike="noStrike" dirty="0">
                        <a:solidFill>
                          <a:schemeClr val="bg1"/>
                        </a:solidFill>
                        <a:effectLst/>
                        <a:latin typeface="Calibri" panose="020F0502020204030204" pitchFamily="34" charset="0"/>
                      </a:endParaRPr>
                    </a:p>
                  </a:txBody>
                  <a:tcPr marL="9525" marR="9525" marT="9525" marB="0" anchor="ctr">
                    <a:solidFill>
                      <a:srgbClr val="00B050">
                        <a:alpha val="55000"/>
                      </a:srgbClr>
                    </a:solidFill>
                  </a:tcPr>
                </a:tc>
                <a:tc>
                  <a:txBody>
                    <a:bodyPr/>
                    <a:lstStyle/>
                    <a:p>
                      <a:pPr algn="ctr" rtl="0" fontAlgn="ctr"/>
                      <a:r>
                        <a:rPr lang="pl-PL" sz="1600" b="1" u="none" strike="noStrike">
                          <a:solidFill>
                            <a:schemeClr val="bg1"/>
                          </a:solidFill>
                          <a:effectLst/>
                        </a:rPr>
                        <a:t>283</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a:solidFill>
                            <a:schemeClr val="bg1"/>
                          </a:solidFill>
                          <a:effectLst/>
                        </a:rPr>
                        <a:t>303</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a:solidFill>
                            <a:schemeClr val="bg1"/>
                          </a:solidFill>
                          <a:effectLst/>
                        </a:rPr>
                        <a:t>312</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325</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332</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342</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1">
                        <a:lumMod val="50000"/>
                        <a:alpha val="55000"/>
                      </a:schemeClr>
                    </a:solidFill>
                  </a:tcPr>
                </a:tc>
                <a:tc>
                  <a:txBody>
                    <a:bodyPr/>
                    <a:lstStyle/>
                    <a:p>
                      <a:pPr algn="ctr" rtl="0" fontAlgn="ctr"/>
                      <a:r>
                        <a:rPr lang="pl-PL" sz="1600" b="1" u="none" strike="noStrike" dirty="0">
                          <a:solidFill>
                            <a:schemeClr val="bg1"/>
                          </a:solidFill>
                          <a:effectLst/>
                        </a:rPr>
                        <a:t>358</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tx1">
                        <a:lumMod val="65000"/>
                        <a:lumOff val="35000"/>
                        <a:alpha val="55000"/>
                      </a:schemeClr>
                    </a:solidFill>
                  </a:tcPr>
                </a:tc>
                <a:extLst>
                  <a:ext uri="{0D108BD9-81ED-4DB2-BD59-A6C34878D82A}">
                    <a16:rowId xmlns:a16="http://schemas.microsoft.com/office/drawing/2014/main" val="3495098826"/>
                  </a:ext>
                </a:extLst>
              </a:tr>
            </a:tbl>
          </a:graphicData>
        </a:graphic>
      </p:graphicFrame>
      <p:sp>
        <p:nvSpPr>
          <p:cNvPr id="58"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8325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1" y="637618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20</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3662796" y="519339"/>
            <a:ext cx="8740365"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KREOWANIE NOWYCH OBSZARÓW PRZESTRZENI MIEJSKIEJ </a:t>
            </a:r>
            <a:b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A GOSPODAROWNIE ODPADAMI KOMUNALNYMI</a:t>
            </a:r>
            <a:endParaRPr lang="en-GB" altLang="pl-PL" dirty="0">
              <a:solidFill>
                <a:srgbClr val="FF6600"/>
              </a:solidFill>
              <a:effectLst>
                <a:outerShdw blurRad="38100" dist="38100" dir="2700000" algn="tl">
                  <a:srgbClr val="000000">
                    <a:alpha val="43137"/>
                  </a:srgbClr>
                </a:outerShdw>
              </a:effectLst>
              <a:latin typeface="+mn-lt"/>
            </a:endParaRPr>
          </a:p>
        </p:txBody>
      </p:sp>
      <p:sp>
        <p:nvSpPr>
          <p:cNvPr id="9" name="Prostokąt 8"/>
          <p:cNvSpPr/>
          <p:nvPr/>
        </p:nvSpPr>
        <p:spPr>
          <a:xfrm>
            <a:off x="2536743" y="1271873"/>
            <a:ext cx="9504364" cy="2400657"/>
          </a:xfrm>
          <a:prstGeom prst="rect">
            <a:avLst/>
          </a:prstGeom>
        </p:spPr>
        <p:txBody>
          <a:bodyPr wrap="square">
            <a:spAutoFit/>
          </a:bodyPr>
          <a:lstStyle/>
          <a:p>
            <a:pPr marL="180975" indent="-180975" algn="just">
              <a:tabLst>
                <a:tab pos="180975" algn="l"/>
              </a:tabLst>
            </a:pPr>
            <a:r>
              <a:rPr lang="pl-PL" sz="1250" dirty="0">
                <a:latin typeface="+mn-lt"/>
              </a:rPr>
              <a:t>Kreowanie nowych powierzchni mieszkaniowych, biurowych czy usługowych niesie ze sobą  dążenie do realizacji celów, polegających m. in. na:</a:t>
            </a:r>
          </a:p>
          <a:p>
            <a:pPr marL="180975" indent="-180975" algn="just">
              <a:buFont typeface="Arial" panose="020B0604020202020204" pitchFamily="34" charset="0"/>
              <a:buChar char="•"/>
              <a:tabLst>
                <a:tab pos="180975" algn="l"/>
              </a:tabLst>
            </a:pPr>
            <a:r>
              <a:rPr lang="pl-PL" sz="1250" dirty="0">
                <a:latin typeface="+mn-lt"/>
              </a:rPr>
              <a:t>stworzeniu warunków dla zapewnienia płynnego układu komunikacyjnego wewnątrz danego obszaru oraz powiązań komunikacyjnych </a:t>
            </a:r>
            <a:br>
              <a:rPr lang="pl-PL" sz="1250" dirty="0">
                <a:latin typeface="+mn-lt"/>
              </a:rPr>
            </a:br>
            <a:r>
              <a:rPr lang="pl-PL" sz="1250" dirty="0">
                <a:latin typeface="+mn-lt"/>
              </a:rPr>
              <a:t>z terenami sąsiednimi (czytaj komunalnymi),</a:t>
            </a:r>
          </a:p>
          <a:p>
            <a:pPr marL="180975" indent="-180975" algn="just">
              <a:buFont typeface="Arial" panose="020B0604020202020204" pitchFamily="34" charset="0"/>
              <a:buChar char="•"/>
              <a:tabLst>
                <a:tab pos="180975" algn="l"/>
              </a:tabLst>
            </a:pPr>
            <a:r>
              <a:rPr lang="pl-PL" sz="1250" dirty="0">
                <a:latin typeface="+mn-lt"/>
              </a:rPr>
              <a:t>określeniu zasad rozbudowy infrastruktury społecznej, technicznej i komunalnej.</a:t>
            </a:r>
          </a:p>
          <a:p>
            <a:pPr algn="just">
              <a:tabLst>
                <a:tab pos="180975" algn="l"/>
              </a:tabLst>
            </a:pPr>
            <a:endParaRPr lang="pl-PL" sz="1250" dirty="0">
              <a:latin typeface="+mn-lt"/>
            </a:endParaRPr>
          </a:p>
          <a:p>
            <a:pPr algn="just">
              <a:tabLst>
                <a:tab pos="180975" algn="l"/>
              </a:tabLst>
            </a:pPr>
            <a:r>
              <a:rPr lang="pl-PL" sz="1250" dirty="0">
                <a:latin typeface="+mn-lt"/>
              </a:rPr>
              <a:t>Dążąc do realizacji tak określonych celów warto uwzględniać różne aspekty życia codziennego, w szczególności dot. gospodarowania odpadami komunalnymi. </a:t>
            </a:r>
          </a:p>
          <a:p>
            <a:pPr algn="just">
              <a:tabLst>
                <a:tab pos="180975" algn="l"/>
              </a:tabLst>
            </a:pPr>
            <a:endParaRPr lang="pl-PL" sz="1250" dirty="0">
              <a:solidFill>
                <a:srgbClr val="1D1D2E"/>
              </a:solidFill>
              <a:latin typeface="+mn-lt"/>
            </a:endParaRPr>
          </a:p>
          <a:p>
            <a:pPr algn="just">
              <a:tabLst>
                <a:tab pos="180975" algn="l"/>
              </a:tabLst>
            </a:pPr>
            <a:r>
              <a:rPr lang="pl-PL" sz="1250" dirty="0">
                <a:solidFill>
                  <a:srgbClr val="1D1D2E"/>
                </a:solidFill>
                <a:latin typeface="+mn-lt"/>
              </a:rPr>
              <a:t>Dzisiejsza codzienność w zakresie gospodarki odpadami to nierzadko:</a:t>
            </a:r>
          </a:p>
          <a:p>
            <a:pPr marL="180975" indent="-180975" algn="just">
              <a:buFont typeface="Arial" panose="020B0604020202020204" pitchFamily="34" charset="0"/>
              <a:buChar char="•"/>
              <a:tabLst>
                <a:tab pos="180975" algn="l"/>
              </a:tabLst>
            </a:pPr>
            <a:r>
              <a:rPr lang="pl-PL" sz="1250" dirty="0">
                <a:solidFill>
                  <a:srgbClr val="1D1D2E"/>
                </a:solidFill>
                <a:latin typeface="+mn-lt"/>
              </a:rPr>
              <a:t>znikome przestrzenie miejsc gromadzenia odpadów komunalnych, </a:t>
            </a:r>
          </a:p>
          <a:p>
            <a:pPr marL="180975" indent="-180975" algn="just">
              <a:buFont typeface="Arial" panose="020B0604020202020204" pitchFamily="34" charset="0"/>
              <a:buChar char="•"/>
              <a:tabLst>
                <a:tab pos="180975" algn="l"/>
              </a:tabLst>
            </a:pPr>
            <a:r>
              <a:rPr lang="pl-PL" sz="1250" dirty="0">
                <a:solidFill>
                  <a:srgbClr val="1D1D2E"/>
                </a:solidFill>
                <a:latin typeface="+mn-lt"/>
              </a:rPr>
              <a:t>wąskie drogi dojazdowe,</a:t>
            </a:r>
          </a:p>
          <a:p>
            <a:pPr marL="180975" indent="-180975" algn="just">
              <a:buFont typeface="Arial" panose="020B0604020202020204" pitchFamily="34" charset="0"/>
              <a:buChar char="•"/>
              <a:tabLst>
                <a:tab pos="180975" algn="l"/>
              </a:tabLst>
            </a:pPr>
            <a:r>
              <a:rPr lang="pl-PL" sz="1250" dirty="0">
                <a:latin typeface="+mn-lt"/>
              </a:rPr>
              <a:t>lokalizacja miejsc gromadzenia odpadów utrudniająca dostęp mieszkańcom oraz  ekipom odbierającym odpady komunalne.</a:t>
            </a:r>
          </a:p>
        </p:txBody>
      </p:sp>
      <p:sp>
        <p:nvSpPr>
          <p:cNvPr id="10" name="Prostokąt 9"/>
          <p:cNvSpPr/>
          <p:nvPr/>
        </p:nvSpPr>
        <p:spPr>
          <a:xfrm>
            <a:off x="2481629" y="3762425"/>
            <a:ext cx="9614592" cy="1977464"/>
          </a:xfrm>
          <a:prstGeom prst="rect">
            <a:avLst/>
          </a:prstGeom>
        </p:spPr>
        <p:txBody>
          <a:bodyPr wrap="square">
            <a:spAutoFit/>
          </a:bodyPr>
          <a:lstStyle/>
          <a:p>
            <a:pPr algn="just">
              <a:spcBef>
                <a:spcPts val="0"/>
              </a:spcBef>
              <a:spcAft>
                <a:spcPts val="1200"/>
              </a:spcAft>
            </a:pPr>
            <a:r>
              <a:rPr lang="pl-PL" sz="1250" dirty="0">
                <a:solidFill>
                  <a:srgbClr val="1D1D2E"/>
                </a:solidFill>
                <a:latin typeface="+mn-lt"/>
              </a:rPr>
              <a:t>Niewątpliwie istniejące obecnie rozwiązania, w przeważającej mierze, są zgodne z obowiązującymi przepisami. Wyraźnie zatem widać, że projektując tego typu przestrzenie nie należy ograniczać się tylko do regulacji branżowych, istotnym jest również uwzględnienie przepisów, i to zarówno krajowych jak i lokalnych, dot. odpadów. Podobnego podejścia wymaga planowanie układów komunikacyjnych, gwarantujących swobodny dojazd do miejsc gromadzenia odpadów oraz „nieskrępowany” odbiór odpadów przez śmieciarki. </a:t>
            </a:r>
          </a:p>
          <a:p>
            <a:r>
              <a:rPr lang="pl-PL" sz="1250" dirty="0">
                <a:solidFill>
                  <a:srgbClr val="1D1D2E"/>
                </a:solidFill>
                <a:latin typeface="+mn-lt"/>
                <a:cs typeface="Arial" panose="020B0604020202020204" pitchFamily="34" charset="0"/>
              </a:rPr>
              <a:t>Nierzadko aktualnie funkcjonujące altany śmietnikowe, jako miejsca gromadzenia odpadów uniemożliwiają, z uwagi na </a:t>
            </a:r>
            <a:r>
              <a:rPr lang="pl-PL" sz="1250" dirty="0" smtClean="0">
                <a:solidFill>
                  <a:srgbClr val="1D1D2E"/>
                </a:solidFill>
                <a:latin typeface="+mn-lt"/>
                <a:cs typeface="Arial" panose="020B0604020202020204" pitchFamily="34" charset="0"/>
              </a:rPr>
              <a:t>ich </a:t>
            </a:r>
            <a:r>
              <a:rPr lang="pl-PL" sz="1250" dirty="0">
                <a:solidFill>
                  <a:srgbClr val="1D1D2E"/>
                </a:solidFill>
                <a:latin typeface="+mn-lt"/>
                <a:cs typeface="Arial" panose="020B0604020202020204" pitchFamily="34" charset="0"/>
              </a:rPr>
              <a:t>budowę oraz </a:t>
            </a:r>
            <a:r>
              <a:rPr lang="pl-PL" sz="1250" dirty="0" smtClean="0">
                <a:solidFill>
                  <a:srgbClr val="1D1D2E"/>
                </a:solidFill>
                <a:latin typeface="+mn-lt"/>
                <a:cs typeface="Arial" panose="020B0604020202020204" pitchFamily="34" charset="0"/>
              </a:rPr>
              <a:t>trudniony </a:t>
            </a:r>
            <a:r>
              <a:rPr lang="pl-PL" sz="1250" dirty="0">
                <a:solidFill>
                  <a:srgbClr val="1D1D2E"/>
                </a:solidFill>
                <a:latin typeface="+mn-lt"/>
                <a:cs typeface="Arial" panose="020B0604020202020204" pitchFamily="34" charset="0"/>
              </a:rPr>
              <a:t>dostęp, zarządcom realizację ich obowiązków wynikających z ustawy o utrzymaniu czystości </a:t>
            </a:r>
            <a:r>
              <a:rPr lang="pl-PL" sz="1250" dirty="0" smtClean="0">
                <a:solidFill>
                  <a:srgbClr val="1D1D2E"/>
                </a:solidFill>
                <a:latin typeface="+mn-lt"/>
                <a:cs typeface="Arial" panose="020B0604020202020204" pitchFamily="34" charset="0"/>
              </a:rPr>
              <a:t>i </a:t>
            </a:r>
            <a:r>
              <a:rPr lang="pl-PL" sz="1250" dirty="0">
                <a:solidFill>
                  <a:srgbClr val="1D1D2E"/>
                </a:solidFill>
                <a:latin typeface="+mn-lt"/>
                <a:cs typeface="Arial" panose="020B0604020202020204" pitchFamily="34" charset="0"/>
              </a:rPr>
              <a:t>porządku w gminach. Dlatego tak istotnym wydaje się aby projektując pamiętać  o obowiązkach zarządzających </a:t>
            </a:r>
            <a:r>
              <a:rPr lang="pl-PL" sz="1250" dirty="0" smtClean="0">
                <a:solidFill>
                  <a:srgbClr val="1D1D2E"/>
                </a:solidFill>
                <a:latin typeface="+mn-lt"/>
                <a:cs typeface="Arial" panose="020B0604020202020204" pitchFamily="34" charset="0"/>
              </a:rPr>
              <a:t>nieruchomością</a:t>
            </a:r>
            <a:r>
              <a:rPr lang="pl-PL" sz="1250" dirty="0">
                <a:solidFill>
                  <a:srgbClr val="1D1D2E"/>
                </a:solidFill>
                <a:latin typeface="+mn-lt"/>
                <a:cs typeface="Arial" panose="020B0604020202020204" pitchFamily="34" charset="0"/>
              </a:rPr>
              <a:t>, wynikających z przepisów prawa, </a:t>
            </a:r>
            <a:r>
              <a:rPr lang="pl-PL" sz="1250" dirty="0" smtClean="0">
                <a:solidFill>
                  <a:srgbClr val="1D1D2E"/>
                </a:solidFill>
                <a:latin typeface="+mn-lt"/>
                <a:cs typeface="Arial" panose="020B0604020202020204" pitchFamily="34" charset="0"/>
              </a:rPr>
              <a:t/>
            </a:r>
            <a:br>
              <a:rPr lang="pl-PL" sz="1250" dirty="0" smtClean="0">
                <a:solidFill>
                  <a:srgbClr val="1D1D2E"/>
                </a:solidFill>
                <a:latin typeface="+mn-lt"/>
                <a:cs typeface="Arial" panose="020B0604020202020204" pitchFamily="34" charset="0"/>
              </a:rPr>
            </a:br>
            <a:r>
              <a:rPr lang="pl-PL" sz="1250" dirty="0" smtClean="0">
                <a:solidFill>
                  <a:srgbClr val="1D1D2E"/>
                </a:solidFill>
                <a:latin typeface="+mn-lt"/>
                <a:cs typeface="Arial" panose="020B0604020202020204" pitchFamily="34" charset="0"/>
              </a:rPr>
              <a:t>logistyki </a:t>
            </a:r>
            <a:r>
              <a:rPr lang="pl-PL" sz="1250" dirty="0">
                <a:solidFill>
                  <a:srgbClr val="1D1D2E"/>
                </a:solidFill>
                <a:latin typeface="+mn-lt"/>
                <a:cs typeface="Arial" panose="020B0604020202020204" pitchFamily="34" charset="0"/>
              </a:rPr>
              <a:t>i rzeczowości oraz mieć na uwadze funkcjonalność miejsca, </a:t>
            </a:r>
            <a:r>
              <a:rPr lang="pl-PL" sz="1250" dirty="0" smtClean="0">
                <a:solidFill>
                  <a:srgbClr val="1D1D2E"/>
                </a:solidFill>
                <a:latin typeface="+mn-lt"/>
                <a:cs typeface="Arial" panose="020B0604020202020204" pitchFamily="34" charset="0"/>
              </a:rPr>
              <a:t>gwarantującą </a:t>
            </a:r>
            <a:r>
              <a:rPr lang="pl-PL" sz="1250" dirty="0">
                <a:solidFill>
                  <a:srgbClr val="1D1D2E"/>
                </a:solidFill>
                <a:latin typeface="+mn-lt"/>
                <a:cs typeface="Arial" panose="020B0604020202020204" pitchFamily="34" charset="0"/>
              </a:rPr>
              <a:t>racjonalność </a:t>
            </a:r>
            <a:r>
              <a:rPr lang="pl-PL" sz="1250" dirty="0" smtClean="0">
                <a:solidFill>
                  <a:srgbClr val="1D1D2E"/>
                </a:solidFill>
                <a:latin typeface="+mn-lt"/>
                <a:cs typeface="Arial" panose="020B0604020202020204" pitchFamily="34" charset="0"/>
              </a:rPr>
              <a:t/>
            </a:r>
            <a:br>
              <a:rPr lang="pl-PL" sz="1250" dirty="0" smtClean="0">
                <a:solidFill>
                  <a:srgbClr val="1D1D2E"/>
                </a:solidFill>
                <a:latin typeface="+mn-lt"/>
                <a:cs typeface="Arial" panose="020B0604020202020204" pitchFamily="34" charset="0"/>
              </a:rPr>
            </a:br>
            <a:r>
              <a:rPr lang="pl-PL" sz="1250" dirty="0" smtClean="0">
                <a:solidFill>
                  <a:srgbClr val="1D1D2E"/>
                </a:solidFill>
                <a:latin typeface="+mn-lt"/>
                <a:cs typeface="Arial" panose="020B0604020202020204" pitchFamily="34" charset="0"/>
              </a:rPr>
              <a:t>jego </a:t>
            </a:r>
            <a:r>
              <a:rPr lang="pl-PL" sz="1250" dirty="0">
                <a:solidFill>
                  <a:srgbClr val="1D1D2E"/>
                </a:solidFill>
                <a:latin typeface="+mn-lt"/>
                <a:cs typeface="Arial" panose="020B0604020202020204" pitchFamily="34" charset="0"/>
              </a:rPr>
              <a:t>wykorzystania zarówno dla mieszkańców jak i odbierających odpady .</a:t>
            </a:r>
          </a:p>
        </p:txBody>
      </p:sp>
      <p:pic>
        <p:nvPicPr>
          <p:cNvPr id="11" name="Obraz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1286" y="5342359"/>
            <a:ext cx="3058290" cy="1080120"/>
          </a:xfrm>
          <a:prstGeom prst="rect">
            <a:avLst/>
          </a:prstGeom>
        </p:spPr>
      </p:pic>
    </p:spTree>
    <p:extLst>
      <p:ext uri="{BB962C8B-B14F-4D97-AF65-F5344CB8AC3E}">
        <p14:creationId xmlns:p14="http://schemas.microsoft.com/office/powerpoint/2010/main" val="2342693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21</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3470975" y="600633"/>
            <a:ext cx="8397942"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KREOWANIE NOWYCH OBSZARÓW PRZESTRZENI MIEJSKIEJ </a:t>
            </a:r>
            <a:b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A GOSPODAROWNIE ODPADAMI KOMUNALNYMI</a:t>
            </a:r>
            <a:endParaRPr lang="en-GB" altLang="pl-PL" dirty="0">
              <a:solidFill>
                <a:srgbClr val="FF6600"/>
              </a:solidFill>
              <a:effectLst>
                <a:outerShdw blurRad="38100" dist="38100" dir="2700000" algn="tl">
                  <a:srgbClr val="000000">
                    <a:alpha val="43137"/>
                  </a:srgbClr>
                </a:outerShdw>
              </a:effectLst>
              <a:latin typeface="+mn-lt"/>
            </a:endParaRPr>
          </a:p>
        </p:txBody>
      </p:sp>
      <p:sp>
        <p:nvSpPr>
          <p:cNvPr id="9" name="Prostokąt 8"/>
          <p:cNvSpPr/>
          <p:nvPr/>
        </p:nvSpPr>
        <p:spPr>
          <a:xfrm>
            <a:off x="2628899" y="1597613"/>
            <a:ext cx="9159241" cy="3524042"/>
          </a:xfrm>
          <a:prstGeom prst="rect">
            <a:avLst/>
          </a:prstGeom>
        </p:spPr>
        <p:txBody>
          <a:bodyPr wrap="square">
            <a:spAutoFit/>
          </a:bodyPr>
          <a:lstStyle/>
          <a:p>
            <a:pPr algn="just">
              <a:spcAft>
                <a:spcPts val="600"/>
              </a:spcAft>
              <a:tabLst>
                <a:tab pos="85725" algn="l"/>
              </a:tabLst>
            </a:pPr>
            <a:r>
              <a:rPr lang="pl-PL" sz="1600" dirty="0">
                <a:solidFill>
                  <a:srgbClr val="1D1D2E"/>
                </a:solidFill>
                <a:latin typeface="+mn-lt"/>
              </a:rPr>
              <a:t>Planując nowe inwestycje zapewne duży nacisk kładziony jest na komunikację wewnątrz jak i odpowiednie skomunikowanie jej z pozostałą częścią Krakowa. Wskazać trzeba, iż z perspektywy mieszkańców, zarządców nieruchomości oraz podmiotów odbierających odpady komunalne z terenu Gminy Miejskiej Kraków aspekt ten jest również niebagatelny. Stąd oczekiwanie aby tworzony układ komunikacyjny pozwolił m. in. w sposób sprawny dotrzeć samochodom specjalistycznym do miejsc gromadzenia odpadów. Istotnym wydaje się również, aby planowane rozwiązania drogowe pozwoliły na płynne przemieszczanie się śmieciarek, nie blokowanie ich przez inne </a:t>
            </a:r>
            <a:r>
              <a:rPr lang="pl-PL" sz="1600" dirty="0" smtClean="0">
                <a:solidFill>
                  <a:srgbClr val="1D1D2E"/>
                </a:solidFill>
                <a:latin typeface="+mn-lt"/>
              </a:rPr>
              <a:t>samochody (</a:t>
            </a:r>
            <a:r>
              <a:rPr lang="pl-PL" sz="1600" dirty="0">
                <a:solidFill>
                  <a:srgbClr val="1D1D2E"/>
                </a:solidFill>
                <a:latin typeface="+mn-lt"/>
              </a:rPr>
              <a:t>np. źle zaparkowane z uwagi na brak wystarczającej ilości wyznaczonych miejsc do parkowania), czy umożliwiały omijanie „pracujących śmieciarek” przez pozostałych uczestników ruchu.</a:t>
            </a:r>
          </a:p>
          <a:p>
            <a:pPr algn="just">
              <a:spcBef>
                <a:spcPts val="1200"/>
              </a:spcBef>
              <a:tabLst>
                <a:tab pos="85725" algn="l"/>
              </a:tabLst>
            </a:pPr>
            <a:r>
              <a:rPr lang="pl-PL" sz="1600" dirty="0">
                <a:solidFill>
                  <a:srgbClr val="1D1D2E"/>
                </a:solidFill>
                <a:latin typeface="+mn-lt"/>
              </a:rPr>
              <a:t>Takie kreowanie inwestycji ma szansę uczynić ją w pełni funkcjonalną, przyjazną do życia enklawę, gdzie trudy codziennego życia będą ograniczone do minimum. Gospodarowanie odpadami komunalnymi nie będzie wtedy problemem, a same śmieci staną się „niewidzialne i niewyczuwalne” i będą znikać niezauważalnie. </a:t>
            </a:r>
          </a:p>
        </p:txBody>
      </p:sp>
      <p:pic>
        <p:nvPicPr>
          <p:cNvPr id="10" name="Obraz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4980" y="5001841"/>
            <a:ext cx="2938475" cy="1080120"/>
          </a:xfrm>
          <a:prstGeom prst="rect">
            <a:avLst/>
          </a:prstGeom>
        </p:spPr>
      </p:pic>
    </p:spTree>
    <p:extLst>
      <p:ext uri="{BB962C8B-B14F-4D97-AF65-F5344CB8AC3E}">
        <p14:creationId xmlns:p14="http://schemas.microsoft.com/office/powerpoint/2010/main" val="3159695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22</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2777675" y="423510"/>
            <a:ext cx="9127802"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ASPEKKTY PRAWNE DOTYCZĄCE SPOSOBU GROMADZENIA ODPADÓW</a:t>
            </a:r>
            <a:endParaRPr lang="en-GB" altLang="pl-PL" dirty="0">
              <a:solidFill>
                <a:srgbClr val="FF6600"/>
              </a:solidFill>
              <a:effectLst>
                <a:outerShdw blurRad="38100" dist="38100" dir="2700000" algn="tl">
                  <a:srgbClr val="000000">
                    <a:alpha val="43137"/>
                  </a:srgbClr>
                </a:outerShdw>
              </a:effectLst>
              <a:latin typeface="+mn-lt"/>
            </a:endParaRPr>
          </a:p>
        </p:txBody>
      </p:sp>
      <p:sp>
        <p:nvSpPr>
          <p:cNvPr id="9" name="Prostokąt 8"/>
          <p:cNvSpPr/>
          <p:nvPr/>
        </p:nvSpPr>
        <p:spPr>
          <a:xfrm>
            <a:off x="2655276" y="1086958"/>
            <a:ext cx="9372600" cy="2900794"/>
          </a:xfrm>
          <a:prstGeom prst="rect">
            <a:avLst/>
          </a:prstGeom>
        </p:spPr>
        <p:txBody>
          <a:bodyPr wrap="square">
            <a:spAutoFit/>
          </a:bodyPr>
          <a:lstStyle/>
          <a:p>
            <a:pPr marL="285750" indent="-285750">
              <a:spcAft>
                <a:spcPts val="300"/>
              </a:spcAft>
              <a:buFont typeface="Wingdings" panose="05000000000000000000" pitchFamily="2" charset="2"/>
              <a:buChar char="Ø"/>
            </a:pPr>
            <a:r>
              <a:rPr lang="pl-PL" sz="1250" dirty="0"/>
              <a:t>Ustawa z dnia 13 września 1996 r. o utrzymaniu czystości i porządku w gminach – Rozdział 3, art. 5 </a:t>
            </a:r>
            <a:r>
              <a:rPr lang="pl-PL" sz="1000" b="0" dirty="0"/>
              <a:t>(tekst jednolity: Dz.U. z </a:t>
            </a:r>
            <a:r>
              <a:rPr lang="pl-PL" sz="1000" b="0" dirty="0" smtClean="0"/>
              <a:t>20221 </a:t>
            </a:r>
            <a:r>
              <a:rPr lang="pl-PL" sz="1000" b="0" dirty="0"/>
              <a:t>r. poz. </a:t>
            </a:r>
            <a:r>
              <a:rPr lang="pl-PL" sz="1000" b="0" dirty="0" smtClean="0"/>
              <a:t>1257).</a:t>
            </a:r>
            <a:endParaRPr lang="pl-PL" sz="1000" b="0" dirty="0"/>
          </a:p>
          <a:p>
            <a:pPr marL="285750" indent="-285750">
              <a:spcAft>
                <a:spcPts val="300"/>
              </a:spcAft>
              <a:buFont typeface="Wingdings" panose="05000000000000000000" pitchFamily="2" charset="2"/>
              <a:buChar char="Ø"/>
            </a:pPr>
            <a:r>
              <a:rPr lang="pl-PL" sz="1250" dirty="0" smtClean="0"/>
              <a:t>Ustawa </a:t>
            </a:r>
            <a:r>
              <a:rPr lang="pl-PL" sz="1250" dirty="0"/>
              <a:t>z dnia 5 grudnia 2008 r. o zapobieganiu oraz zwalczaniu zakażeń oraz chorób zakaźnych u ludzi – Rozdział 5, art. 22 </a:t>
            </a:r>
            <a:r>
              <a:rPr lang="pl-PL" sz="1000" b="0" dirty="0"/>
              <a:t>(Dz.U. z 2020 r. poz. 1845).</a:t>
            </a:r>
            <a:r>
              <a:rPr lang="pl-PL" sz="1000" dirty="0"/>
              <a:t> </a:t>
            </a:r>
          </a:p>
          <a:p>
            <a:pPr marL="285750" indent="-285750">
              <a:spcAft>
                <a:spcPts val="300"/>
              </a:spcAft>
              <a:buFont typeface="Wingdings" panose="05000000000000000000" pitchFamily="2" charset="2"/>
              <a:buChar char="Ø"/>
            </a:pPr>
            <a:r>
              <a:rPr lang="pl-PL" sz="1250" dirty="0" smtClean="0"/>
              <a:t>Rozporządzenie </a:t>
            </a:r>
            <a:r>
              <a:rPr lang="pl-PL" sz="1250" dirty="0"/>
              <a:t>Ministra Klimatu i Środowiska z dnia 10 maja 2021 r. w sprawie sposobu selektywnego zbierania wybranych frakcji odpadów </a:t>
            </a:r>
            <a:br>
              <a:rPr lang="pl-PL" sz="1250" dirty="0"/>
            </a:br>
            <a:r>
              <a:rPr lang="pl-PL" sz="1000" b="0" dirty="0">
                <a:cs typeface="Arial" panose="020B0604020202020204" pitchFamily="34" charset="0"/>
              </a:rPr>
              <a:t>(Dz.U. z 2021 r. poz. 906).</a:t>
            </a:r>
          </a:p>
          <a:p>
            <a:pPr marL="285750" indent="-285750">
              <a:spcAft>
                <a:spcPts val="300"/>
              </a:spcAft>
              <a:buFont typeface="Wingdings" panose="05000000000000000000" pitchFamily="2" charset="2"/>
              <a:buChar char="Ø"/>
            </a:pPr>
            <a:r>
              <a:rPr lang="pl-PL" sz="1250" dirty="0" smtClean="0"/>
              <a:t>Rozporządzenie </a:t>
            </a:r>
            <a:r>
              <a:rPr lang="pl-PL" sz="1250" dirty="0"/>
              <a:t>Ministra Infrastruktury z dnia 12 kwietnia 2012 r. w sprawie warunków technicznych, jakim powinny odpowiadać budynki i ich usytuowanie </a:t>
            </a:r>
            <a:r>
              <a:rPr lang="pl-PL" sz="1000" b="0" dirty="0"/>
              <a:t>(Dz.U. z 2019 r. poz. 1065 z późniejszymi zmianami).</a:t>
            </a:r>
          </a:p>
          <a:p>
            <a:pPr marL="285750" indent="-285750">
              <a:spcAft>
                <a:spcPts val="300"/>
              </a:spcAft>
              <a:buFont typeface="Wingdings" panose="05000000000000000000" pitchFamily="2" charset="2"/>
              <a:buChar char="Ø"/>
            </a:pPr>
            <a:r>
              <a:rPr lang="pl-PL" sz="1250" dirty="0" smtClean="0"/>
              <a:t>Rozporządzenie </a:t>
            </a:r>
            <a:r>
              <a:rPr lang="pl-PL" sz="1250" dirty="0"/>
              <a:t>Ministra Rozwoju z dnia 11 września 2020 r. w sprawie szczegółowego zakresu i formy projektu budowlanego </a:t>
            </a:r>
            <a:r>
              <a:rPr lang="pl-PL" sz="1000" b="0" dirty="0"/>
              <a:t>(Dz.U. z 2020 r. poz. 1609 </a:t>
            </a:r>
            <a:r>
              <a:rPr lang="pl-PL" sz="1000" b="0" dirty="0" smtClean="0"/>
              <a:t>z </a:t>
            </a:r>
            <a:r>
              <a:rPr lang="pl-PL" sz="1000" b="0" dirty="0"/>
              <a:t>późniejszymi zmianami).</a:t>
            </a:r>
          </a:p>
          <a:p>
            <a:pPr marL="285750" indent="-285750">
              <a:spcAft>
                <a:spcPts val="300"/>
              </a:spcAft>
              <a:buFont typeface="Wingdings" panose="05000000000000000000" pitchFamily="2" charset="2"/>
              <a:buChar char="Ø"/>
            </a:pPr>
            <a:r>
              <a:rPr lang="pl-PL" sz="1250" dirty="0" smtClean="0"/>
              <a:t>Rozporządzenie </a:t>
            </a:r>
            <a:r>
              <a:rPr lang="pl-PL" sz="1250" dirty="0"/>
              <a:t>Ministra Spraw Wewnętrznych i Administracji z Dnia 16 sierpnia 1999 r. w sprawie warunków technicznych użytkowania budynków mieszkalnych – Rozdział </a:t>
            </a:r>
            <a:r>
              <a:rPr lang="pl-PL" sz="1250" dirty="0" smtClean="0"/>
              <a:t>11 </a:t>
            </a:r>
            <a:r>
              <a:rPr lang="pl-PL" sz="1000" b="0" dirty="0" smtClean="0"/>
              <a:t>(Dz.U. z 1999 r. Nr 74 poz. 836 z późniejszymi zmianami).</a:t>
            </a:r>
            <a:endParaRPr lang="pl-PL" sz="1000" b="0" dirty="0"/>
          </a:p>
          <a:p>
            <a:pPr marL="265113" indent="-265113">
              <a:spcAft>
                <a:spcPts val="300"/>
              </a:spcAft>
              <a:buFont typeface="Wingdings" panose="05000000000000000000" pitchFamily="2" charset="2"/>
              <a:buChar char="Ø"/>
            </a:pPr>
            <a:r>
              <a:rPr lang="pl-PL" sz="1250" dirty="0" smtClean="0">
                <a:cs typeface="Arial" panose="020B0604020202020204" pitchFamily="34" charset="0"/>
              </a:rPr>
              <a:t>Rozporządzenie </a:t>
            </a:r>
            <a:r>
              <a:rPr lang="pl-PL" sz="1250" dirty="0">
                <a:cs typeface="Arial" panose="020B0604020202020204" pitchFamily="34" charset="0"/>
              </a:rPr>
              <a:t>Ministra Pracy i Polityki Społecznej z dnia 14 marca 2000 r. w sprawie bezpieczeństwa i higieny pracy przy ręcznych pracach transportowych oraz innych pracach związanych z wysiłkiem fizycznym – Rozdział 6 </a:t>
            </a:r>
            <a:r>
              <a:rPr lang="pl-PL" sz="1000" b="0" dirty="0"/>
              <a:t>(Dz.U. z 2018 r. poz. 1139)</a:t>
            </a:r>
            <a:r>
              <a:rPr lang="pl-PL" sz="1250" b="0" dirty="0"/>
              <a:t>.</a:t>
            </a:r>
          </a:p>
        </p:txBody>
      </p:sp>
      <p:sp>
        <p:nvSpPr>
          <p:cNvPr id="10" name="Prostokąt 9"/>
          <p:cNvSpPr/>
          <p:nvPr/>
        </p:nvSpPr>
        <p:spPr>
          <a:xfrm>
            <a:off x="2655276" y="4117087"/>
            <a:ext cx="9372600" cy="1708160"/>
          </a:xfrm>
          <a:prstGeom prst="rect">
            <a:avLst/>
          </a:prstGeom>
        </p:spPr>
        <p:txBody>
          <a:bodyPr wrap="square">
            <a:spAutoFit/>
          </a:bodyPr>
          <a:lstStyle/>
          <a:p>
            <a:pPr marL="285750" indent="-285750" algn="just">
              <a:spcAft>
                <a:spcPts val="300"/>
              </a:spcAft>
              <a:buFont typeface="Wingdings" panose="05000000000000000000" pitchFamily="2" charset="2"/>
              <a:buChar char="Ø"/>
            </a:pPr>
            <a:r>
              <a:rPr lang="pl-PL" sz="1250" dirty="0" smtClean="0">
                <a:latin typeface="+mn-lt"/>
              </a:rPr>
              <a:t>Uchwała Nr XLV/1200/20 Rady Miasta Krakowa z dnia 16 września 2020 r. w sprawie Regulaminu utrzymania czystości i porządku na terenie Gminy Miejskiej Kraków. </a:t>
            </a:r>
          </a:p>
          <a:p>
            <a:pPr marL="285750" indent="-285750">
              <a:spcAft>
                <a:spcPts val="300"/>
              </a:spcAft>
              <a:buFont typeface="Wingdings" panose="05000000000000000000" pitchFamily="2" charset="2"/>
              <a:buChar char="Ø"/>
              <a:tabLst>
                <a:tab pos="8431213" algn="l"/>
                <a:tab pos="8521700" algn="l"/>
              </a:tabLst>
            </a:pPr>
            <a:r>
              <a:rPr lang="pl-PL" sz="1250" spc="-20" dirty="0" smtClean="0">
                <a:latin typeface="+mn-lt"/>
              </a:rPr>
              <a:t>Uchwała Nr XLV/1199/20 Rady Miasta Krakowa z dnia 16 września 2020 r. w sprawie określenia szczegółowego sposobu i zakresu świadczenia usług w zakresie odbierania odpadów komunalnych od właścicieli nieruchomości na terenie Gminy Miejskiej Kraków i zagospodarowania tych odpadów, w zamian za uiszczoną przez  właściciela nieruchomości opłatę zagospodarowanie odpadami komunalnymi.</a:t>
            </a:r>
          </a:p>
          <a:p>
            <a:pPr marL="285750" indent="-285750">
              <a:spcAft>
                <a:spcPts val="300"/>
              </a:spcAft>
              <a:buFont typeface="Wingdings" panose="05000000000000000000" pitchFamily="2" charset="2"/>
              <a:buChar char="Ø"/>
            </a:pPr>
            <a:r>
              <a:rPr lang="pl-PL" sz="1250" dirty="0" smtClean="0">
                <a:latin typeface="+mn-lt"/>
                <a:cs typeface="Arial" panose="020B0604020202020204" pitchFamily="34" charset="0"/>
              </a:rPr>
              <a:t>Wyrok z dnia 9 lutego 2018 r.  Sądu Okręgowego w Szczecinie w sprawie uszkodzenia </a:t>
            </a:r>
            <a:br>
              <a:rPr lang="pl-PL" sz="1250" dirty="0" smtClean="0">
                <a:latin typeface="+mn-lt"/>
                <a:cs typeface="Arial" panose="020B0604020202020204" pitchFamily="34" charset="0"/>
              </a:rPr>
            </a:br>
            <a:r>
              <a:rPr lang="pl-PL" sz="1250" dirty="0" smtClean="0">
                <a:latin typeface="+mn-lt"/>
                <a:cs typeface="Arial" panose="020B0604020202020204" pitchFamily="34" charset="0"/>
              </a:rPr>
              <a:t>samochodu przez pojemnik użytkowany przez Spółdzielnie Mieszkaniową, który nie był </a:t>
            </a:r>
            <a:br>
              <a:rPr lang="pl-PL" sz="1250" dirty="0" smtClean="0">
                <a:latin typeface="+mn-lt"/>
                <a:cs typeface="Arial" panose="020B0604020202020204" pitchFamily="34" charset="0"/>
              </a:rPr>
            </a:br>
            <a:r>
              <a:rPr lang="pl-PL" sz="1250" dirty="0" smtClean="0">
                <a:latin typeface="+mn-lt"/>
                <a:cs typeface="Arial" panose="020B0604020202020204" pitchFamily="34" charset="0"/>
              </a:rPr>
              <a:t>odpowiednio zabezpieczony </a:t>
            </a:r>
            <a:r>
              <a:rPr lang="pl-PL" sz="1000" dirty="0" smtClean="0">
                <a:latin typeface="+mn-lt"/>
                <a:cs typeface="Arial" panose="020B0604020202020204" pitchFamily="34" charset="0"/>
              </a:rPr>
              <a:t>(sygn. akt II Ca 1013/17)</a:t>
            </a:r>
            <a:r>
              <a:rPr lang="pl-PL" sz="1250" dirty="0" smtClean="0">
                <a:latin typeface="+mn-lt"/>
                <a:cs typeface="Arial" panose="020B0604020202020204" pitchFamily="34" charset="0"/>
              </a:rPr>
              <a:t>.</a:t>
            </a:r>
            <a:endParaRPr lang="pl-PL" sz="1250" dirty="0">
              <a:latin typeface="+mn-lt"/>
              <a:cs typeface="Arial" panose="020B0604020202020204" pitchFamily="34" charset="0"/>
            </a:endParaRPr>
          </a:p>
        </p:txBody>
      </p:sp>
      <p:pic>
        <p:nvPicPr>
          <p:cNvPr id="11" name="Obraz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4498" y="5186306"/>
            <a:ext cx="3058290" cy="1080120"/>
          </a:xfrm>
          <a:prstGeom prst="rect">
            <a:avLst/>
          </a:prstGeom>
        </p:spPr>
      </p:pic>
    </p:spTree>
    <p:extLst>
      <p:ext uri="{BB962C8B-B14F-4D97-AF65-F5344CB8AC3E}">
        <p14:creationId xmlns:p14="http://schemas.microsoft.com/office/powerpoint/2010/main" val="1815833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23</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3050650" y="306762"/>
            <a:ext cx="8318500"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OBOWIĄZKI WŁAŚCICIELI NIERUCHOMOŚCI</a:t>
            </a:r>
            <a:endParaRPr lang="en-GB" altLang="pl-PL" dirty="0">
              <a:solidFill>
                <a:srgbClr val="FF6600"/>
              </a:solidFill>
              <a:effectLst>
                <a:outerShdw blurRad="38100" dist="38100" dir="2700000" algn="tl">
                  <a:srgbClr val="000000">
                    <a:alpha val="43137"/>
                  </a:srgbClr>
                </a:outerShdw>
              </a:effectLst>
              <a:latin typeface="+mn-lt"/>
            </a:endParaRPr>
          </a:p>
        </p:txBody>
      </p:sp>
      <p:sp>
        <p:nvSpPr>
          <p:cNvPr id="9" name="Prostokąt 8"/>
          <p:cNvSpPr/>
          <p:nvPr/>
        </p:nvSpPr>
        <p:spPr>
          <a:xfrm>
            <a:off x="2563318" y="1075144"/>
            <a:ext cx="9473342" cy="4955203"/>
          </a:xfrm>
          <a:prstGeom prst="rect">
            <a:avLst/>
          </a:prstGeom>
        </p:spPr>
        <p:txBody>
          <a:bodyPr wrap="square">
            <a:spAutoFit/>
          </a:bodyPr>
          <a:lstStyle/>
          <a:p>
            <a:pPr>
              <a:spcBef>
                <a:spcPts val="600"/>
              </a:spcBef>
              <a:spcAft>
                <a:spcPts val="600"/>
              </a:spcAft>
            </a:pPr>
            <a:r>
              <a:rPr lang="pl-PL" sz="1300" u="sng" dirty="0">
                <a:latin typeface="+mn-lt"/>
              </a:rPr>
              <a:t>Obowiązki wynikające z tzw. „ustawy śmieciowej”</a:t>
            </a:r>
            <a:r>
              <a:rPr lang="pl-PL" sz="1300" dirty="0">
                <a:latin typeface="+mn-lt"/>
              </a:rPr>
              <a:t>:</a:t>
            </a:r>
          </a:p>
          <a:p>
            <a:pPr marL="171450" indent="-171450">
              <a:spcBef>
                <a:spcPts val="600"/>
              </a:spcBef>
              <a:spcAft>
                <a:spcPts val="0"/>
              </a:spcAft>
              <a:buFont typeface="Wingdings" panose="05000000000000000000" pitchFamily="2" charset="2"/>
              <a:buChar char="§"/>
            </a:pPr>
            <a:r>
              <a:rPr lang="pl-PL" sz="1100" dirty="0">
                <a:latin typeface="+mn-lt"/>
              </a:rPr>
              <a:t>wyposażenie nieruchomości w pojemniki służące do zbierania odpadów komunalnych, </a:t>
            </a:r>
          </a:p>
          <a:p>
            <a:pPr marL="171450" indent="-171450">
              <a:spcBef>
                <a:spcPts val="600"/>
              </a:spcBef>
              <a:spcAft>
                <a:spcPts val="0"/>
              </a:spcAft>
              <a:buFont typeface="Wingdings" panose="05000000000000000000" pitchFamily="2" charset="2"/>
              <a:buChar char="§"/>
            </a:pPr>
            <a:r>
              <a:rPr lang="pl-PL" sz="1100" dirty="0">
                <a:latin typeface="+mn-lt"/>
              </a:rPr>
              <a:t>zbieranie powstałych na terenie nieruchomości odpadów komunalnych zgodnie z obowiązującymi przepisami, </a:t>
            </a:r>
          </a:p>
          <a:p>
            <a:pPr marL="171450" indent="-171450">
              <a:spcBef>
                <a:spcPts val="600"/>
              </a:spcBef>
              <a:spcAft>
                <a:spcPts val="0"/>
              </a:spcAft>
              <a:buFont typeface="Wingdings" panose="05000000000000000000" pitchFamily="2" charset="2"/>
              <a:buChar char="§"/>
            </a:pPr>
            <a:r>
              <a:rPr lang="pl-PL" sz="1100" dirty="0">
                <a:latin typeface="+mn-lt"/>
              </a:rPr>
              <a:t>pozbywanie się zebranych na terenie nieruchomości odpadów komunalnych w sposób zgodny z obowiązującymi przepisami,</a:t>
            </a:r>
          </a:p>
          <a:p>
            <a:pPr marL="171450" indent="-171450">
              <a:spcBef>
                <a:spcPts val="600"/>
              </a:spcBef>
              <a:spcAft>
                <a:spcPts val="0"/>
              </a:spcAft>
              <a:buFont typeface="Wingdings" panose="05000000000000000000" pitchFamily="2" charset="2"/>
              <a:buChar char="§"/>
            </a:pPr>
            <a:r>
              <a:rPr lang="pl-PL" sz="1100" dirty="0">
                <a:latin typeface="+mn-lt"/>
              </a:rPr>
              <a:t>utrzymywanie pojemników w należytym stanie sanitarnym, porządkowym i technicznym,</a:t>
            </a:r>
          </a:p>
          <a:p>
            <a:pPr marL="171450" indent="-171450">
              <a:spcBef>
                <a:spcPts val="600"/>
              </a:spcBef>
              <a:spcAft>
                <a:spcPts val="0"/>
              </a:spcAft>
              <a:buFont typeface="Wingdings" panose="05000000000000000000" pitchFamily="2" charset="2"/>
              <a:buChar char="§"/>
            </a:pPr>
            <a:r>
              <a:rPr lang="pl-PL" sz="1100" dirty="0">
                <a:latin typeface="+mn-lt"/>
              </a:rPr>
              <a:t>zabezpieczenie miejsca gromadzenia odpadów komunalnych przed zalewaniem odpadów przez wody opadowe i dostępem osób trzecich,</a:t>
            </a:r>
          </a:p>
          <a:p>
            <a:pPr marL="171450" indent="-171450">
              <a:spcBef>
                <a:spcPts val="600"/>
              </a:spcBef>
              <a:spcAft>
                <a:spcPts val="0"/>
              </a:spcAft>
              <a:buFont typeface="Wingdings" panose="05000000000000000000" pitchFamily="2" charset="2"/>
              <a:buChar char="§"/>
            </a:pPr>
            <a:r>
              <a:rPr lang="pl-PL" sz="1100" dirty="0">
                <a:latin typeface="+mn-lt"/>
              </a:rPr>
              <a:t>zapewnienie dostępu do miejsca gromadzenia odpadów komunalnych wyłącznie dla osób mających obowiązek gromadzenia odpadów w pojemnikach lub workach w nich ustawionych, a także odbierających odpady komunalne,</a:t>
            </a:r>
          </a:p>
          <a:p>
            <a:pPr marL="171450" indent="-171450">
              <a:spcBef>
                <a:spcPts val="600"/>
              </a:spcBef>
              <a:spcAft>
                <a:spcPts val="0"/>
              </a:spcAft>
              <a:buFont typeface="Wingdings" panose="05000000000000000000" pitchFamily="2" charset="2"/>
              <a:buChar char="§"/>
            </a:pPr>
            <a:r>
              <a:rPr lang="pl-PL" sz="1100" dirty="0">
                <a:latin typeface="+mn-lt"/>
              </a:rPr>
              <a:t>umiejscowienie pojemników wypełnionych odpadami komunalnymi w miejscu wyodrębnionym, swobodnie dostępnym dla podmiotu odbierającego odpady komunalne lub gdy takiej możliwości nie ma, należy wystawiać je w dniu odbioru, nie później niż przed godziną 6 rano, na chodnik lub ciąg pieszo jezdny przed wejściem (wjazdem) na teren nieruchomości; przez swobodny dostęp rozumie się dostęp umożliwiający dojazd samochodu specjalistycznego do miejsca usytuowania pojemników lub worków, ze szczególnym uwzględnieniem stanu technicznego podjazdów, zjazdów,</a:t>
            </a:r>
          </a:p>
          <a:p>
            <a:pPr marL="171450" indent="-171450">
              <a:spcBef>
                <a:spcPts val="600"/>
              </a:spcBef>
              <a:spcAft>
                <a:spcPts val="600"/>
              </a:spcAft>
              <a:buFont typeface="Wingdings" panose="05000000000000000000" pitchFamily="2" charset="2"/>
              <a:buChar char="§"/>
            </a:pPr>
            <a:r>
              <a:rPr lang="pl-PL" sz="1100" dirty="0">
                <a:latin typeface="+mn-lt"/>
              </a:rPr>
              <a:t>wyposażenia nieruchomości w liczbę pojemników na odpady komunalne odpowiadającą rzeczywistej ilości powstających na nieruchomości odpadów (wielkości możliwe do wyliczenia na podstawie Regulaminu, zarówno dla mieszkańców jak i osób pracujących w lokalach użytkowych).</a:t>
            </a:r>
          </a:p>
          <a:p>
            <a:pPr>
              <a:spcBef>
                <a:spcPts val="600"/>
              </a:spcBef>
              <a:spcAft>
                <a:spcPts val="600"/>
              </a:spcAft>
            </a:pPr>
            <a:r>
              <a:rPr lang="pl-PL" sz="1300" u="sng" dirty="0">
                <a:latin typeface="+mn-lt"/>
              </a:rPr>
              <a:t>Obowiązki wynikające z przepisów BHP</a:t>
            </a:r>
            <a:r>
              <a:rPr lang="pl-PL" sz="1300" dirty="0">
                <a:latin typeface="+mn-lt"/>
              </a:rPr>
              <a:t>:</a:t>
            </a:r>
          </a:p>
          <a:p>
            <a:pPr marL="171450" indent="-171450">
              <a:spcBef>
                <a:spcPts val="600"/>
              </a:spcBef>
              <a:spcAft>
                <a:spcPts val="0"/>
              </a:spcAft>
              <a:buFont typeface="Arial" panose="020B0604020202020204" pitchFamily="34" charset="0"/>
              <a:buChar char="•"/>
            </a:pPr>
            <a:r>
              <a:rPr lang="pl-PL" sz="1100" dirty="0">
                <a:latin typeface="+mn-lt"/>
              </a:rPr>
              <a:t>przy projektowaniu miejsc gromadzenia odpadów koniecznym jest uwzględnienie przepisów dotyczących przemieszczania ładunków; dopuszczalna masa ładunku przemieszczanego na wózku po terenie płaskim o twardej i gładkiej nawierzchni, łącznie z masą wózka, nie powinna przekraczać wartości określonych </a:t>
            </a:r>
            <a:r>
              <a:rPr lang="pl-PL" sz="1100" dirty="0" smtClean="0">
                <a:latin typeface="+mn-lt"/>
              </a:rPr>
              <a:t/>
            </a:r>
            <a:br>
              <a:rPr lang="pl-PL" sz="1100" dirty="0" smtClean="0">
                <a:latin typeface="+mn-lt"/>
              </a:rPr>
            </a:br>
            <a:r>
              <a:rPr lang="pl-PL" sz="1100" dirty="0" smtClean="0">
                <a:latin typeface="+mn-lt"/>
              </a:rPr>
              <a:t>w </a:t>
            </a:r>
            <a:r>
              <a:rPr lang="pl-PL" sz="1100" dirty="0">
                <a:latin typeface="+mn-lt"/>
              </a:rPr>
              <a:t>rozporządzeniu Ministra Pracy i Polityki Społecznej z dnia 14 marca 2000 r. w sprawie bezpieczeństwa i higieny pracy przy ręcznych pracach transportowych oraz </a:t>
            </a:r>
            <a:r>
              <a:rPr lang="pl-PL" sz="1100" dirty="0" smtClean="0">
                <a:latin typeface="+mn-lt"/>
              </a:rPr>
              <a:t>innych </a:t>
            </a:r>
            <a:r>
              <a:rPr lang="pl-PL" sz="1100" dirty="0">
                <a:latin typeface="+mn-lt"/>
              </a:rPr>
              <a:t>pracach związanych z wysiłkiem fizycznym (tekst jednolity: Dz.U. z 2018 r. poz. 1139),</a:t>
            </a:r>
          </a:p>
          <a:p>
            <a:pPr marL="171450" indent="-171450">
              <a:spcBef>
                <a:spcPts val="600"/>
              </a:spcBef>
              <a:spcAft>
                <a:spcPts val="0"/>
              </a:spcAft>
              <a:buFont typeface="Arial" panose="020B0604020202020204" pitchFamily="34" charset="0"/>
              <a:buChar char="•"/>
            </a:pPr>
            <a:r>
              <a:rPr lang="pl-PL" sz="1100" dirty="0">
                <a:latin typeface="+mn-lt"/>
              </a:rPr>
              <a:t>należy również pamiętać, że niedopuszczalne jest ręczne przemieszczanie ładunków na wózkach </a:t>
            </a:r>
            <a:r>
              <a:rPr lang="pl-PL" sz="1100" dirty="0" smtClean="0">
                <a:latin typeface="+mn-lt"/>
              </a:rPr>
              <a:t/>
            </a:r>
            <a:br>
              <a:rPr lang="pl-PL" sz="1100" dirty="0" smtClean="0">
                <a:latin typeface="+mn-lt"/>
              </a:rPr>
            </a:br>
            <a:r>
              <a:rPr lang="pl-PL" sz="1100" dirty="0" smtClean="0">
                <a:latin typeface="+mn-lt"/>
              </a:rPr>
              <a:t>po </a:t>
            </a:r>
            <a:r>
              <a:rPr lang="pl-PL" sz="1100" dirty="0">
                <a:latin typeface="+mn-lt"/>
              </a:rPr>
              <a:t>terenie o nachyleniu większym </a:t>
            </a:r>
            <a:r>
              <a:rPr lang="pl-PL" sz="1100" dirty="0" smtClean="0">
                <a:latin typeface="+mn-lt"/>
              </a:rPr>
              <a:t>niż </a:t>
            </a:r>
            <a:r>
              <a:rPr lang="pl-PL" sz="1100" dirty="0">
                <a:latin typeface="+mn-lt"/>
              </a:rPr>
              <a:t>8 [%] oraz na odległość większą niż 200 [m].</a:t>
            </a:r>
          </a:p>
        </p:txBody>
      </p:sp>
      <p:pic>
        <p:nvPicPr>
          <p:cNvPr id="10" name="Obraz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8386" y="5299254"/>
            <a:ext cx="3058290" cy="1080120"/>
          </a:xfrm>
          <a:prstGeom prst="rect">
            <a:avLst/>
          </a:prstGeom>
        </p:spPr>
      </p:pic>
    </p:spTree>
    <p:extLst>
      <p:ext uri="{BB962C8B-B14F-4D97-AF65-F5344CB8AC3E}">
        <p14:creationId xmlns:p14="http://schemas.microsoft.com/office/powerpoint/2010/main" val="8585423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24</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2"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5"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4188949" y="206450"/>
            <a:ext cx="6574387"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algn="l" eaLnBrk="1" hangingPunct="1">
              <a:defRPr/>
            </a:pPr>
            <a:r>
              <a:rPr lang="pl-PL" altLang="pl-PL" dirty="0">
                <a:solidFill>
                  <a:srgbClr val="FF6600"/>
                </a:solidFill>
                <a:effectLst>
                  <a:outerShdw blurRad="38100" dist="38100" dir="2700000" algn="tl">
                    <a:srgbClr val="000000">
                      <a:alpha val="43137"/>
                    </a:srgbClr>
                  </a:outerShdw>
                </a:effectLst>
                <a:latin typeface="Calibri" panose="020F0502020204030204"/>
              </a:rPr>
              <a:t>MIEJSCA GROMADZENIA ODPADÓW</a:t>
            </a:r>
            <a:endParaRPr lang="en-GB" altLang="pl-PL" dirty="0">
              <a:solidFill>
                <a:srgbClr val="FF6600"/>
              </a:solidFill>
              <a:effectLst>
                <a:outerShdw blurRad="38100" dist="38100" dir="2700000" algn="tl">
                  <a:srgbClr val="000000">
                    <a:alpha val="43137"/>
                  </a:srgbClr>
                </a:outerShdw>
              </a:effectLst>
              <a:latin typeface="+mn-lt"/>
            </a:endParaRPr>
          </a:p>
        </p:txBody>
      </p:sp>
      <p:pic>
        <p:nvPicPr>
          <p:cNvPr id="9" name="Obraz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5092" y="5270153"/>
            <a:ext cx="2417068" cy="1080120"/>
          </a:xfrm>
          <a:prstGeom prst="rect">
            <a:avLst/>
          </a:prstGeom>
        </p:spPr>
      </p:pic>
      <p:sp>
        <p:nvSpPr>
          <p:cNvPr id="10" name="Prostokąt 9"/>
          <p:cNvSpPr/>
          <p:nvPr/>
        </p:nvSpPr>
        <p:spPr>
          <a:xfrm>
            <a:off x="2840636" y="1089794"/>
            <a:ext cx="9255585" cy="5078313"/>
          </a:xfrm>
          <a:prstGeom prst="rect">
            <a:avLst/>
          </a:prstGeom>
        </p:spPr>
        <p:txBody>
          <a:bodyPr wrap="square">
            <a:spAutoFit/>
          </a:bodyPr>
          <a:lstStyle/>
          <a:p>
            <a:pPr>
              <a:spcAft>
                <a:spcPts val="600"/>
              </a:spcAft>
            </a:pPr>
            <a:r>
              <a:rPr lang="pl-PL" sz="1400" dirty="0">
                <a:latin typeface="+mn-lt"/>
              </a:rPr>
              <a:t>Zgodnie z rozporządzeniem Ministra Infrastruktury z dnia 12 kwietnia 2002 r. w sprawie warunków technicznych, jakim powinny odpowiadać budynki i ich usytuowanie (Dz.U. z 2019 r. poz. 1065) miejscami tymi mogą być:</a:t>
            </a:r>
          </a:p>
          <a:p>
            <a:pPr marL="171450" indent="-171450">
              <a:buFont typeface="Wingdings" panose="05000000000000000000" pitchFamily="2" charset="2"/>
              <a:buChar char="§"/>
              <a:tabLst>
                <a:tab pos="266700" algn="l"/>
              </a:tabLst>
            </a:pPr>
            <a:r>
              <a:rPr lang="pl-PL" sz="1400" dirty="0">
                <a:latin typeface="+mn-lt"/>
              </a:rPr>
              <a:t>zadaszone osłony lub pomieszczenia ze ścianami pełnymi bądź ażurowymi,</a:t>
            </a:r>
          </a:p>
          <a:p>
            <a:pPr marL="171450" indent="-171450">
              <a:buFont typeface="Wingdings" panose="05000000000000000000" pitchFamily="2" charset="2"/>
              <a:buChar char="§"/>
              <a:tabLst>
                <a:tab pos="266700" algn="l"/>
              </a:tabLst>
            </a:pPr>
            <a:r>
              <a:rPr lang="pl-PL" sz="1400" dirty="0">
                <a:latin typeface="+mn-lt"/>
              </a:rPr>
              <a:t>wyodrębnione pomieszczenia w budynku mające posadzkę powyżej poziomu nawierzchni dojazdu środka transportowego odbierającego odpady, lecz nie wyżej niż 0,15 m, w tym także dolne komory zsypu z bezpośrednim wyjściem na zewnątrz, zaopatrzonym w daszek o wysięgu co najmniej 1 m </a:t>
            </a:r>
            <a:br>
              <a:rPr lang="pl-PL" sz="1400" dirty="0">
                <a:latin typeface="+mn-lt"/>
              </a:rPr>
            </a:br>
            <a:r>
              <a:rPr lang="pl-PL" sz="1400" dirty="0">
                <a:latin typeface="+mn-lt"/>
              </a:rPr>
              <a:t>i przedłużony na boki po co najmniej 0,8 m, mające ściany i podłogi zmywalne, punkt czerpalny wody, kratę ściekową wentylację oraz sztuczne oświetlenie,</a:t>
            </a:r>
          </a:p>
          <a:p>
            <a:pPr marL="171450" indent="-171450">
              <a:buFont typeface="Wingdings" panose="05000000000000000000" pitchFamily="2" charset="2"/>
              <a:buChar char="§"/>
              <a:tabLst>
                <a:tab pos="266700" algn="l"/>
              </a:tabLst>
            </a:pPr>
            <a:r>
              <a:rPr lang="pl-PL" sz="1400" dirty="0">
                <a:latin typeface="+mn-lt"/>
              </a:rPr>
              <a:t>utwardzone place do ustawiania kontenerów z zamykanymi otworami wrzutowymi,</a:t>
            </a:r>
          </a:p>
          <a:p>
            <a:pPr marL="171450" indent="-171450">
              <a:buFont typeface="Wingdings" panose="05000000000000000000" pitchFamily="2" charset="2"/>
              <a:buChar char="§"/>
              <a:tabLst>
                <a:tab pos="266700" algn="l"/>
              </a:tabLst>
            </a:pPr>
            <a:r>
              <a:rPr lang="pl-PL" sz="1400" dirty="0">
                <a:latin typeface="+mn-lt"/>
              </a:rPr>
              <a:t>utwardzone place z nadziemnymi otworami wrzutowymi i podziemnymi lub częściowo podziemnymi kontenerami. </a:t>
            </a:r>
          </a:p>
          <a:p>
            <a:pPr>
              <a:spcBef>
                <a:spcPts val="1200"/>
              </a:spcBef>
              <a:spcAft>
                <a:spcPts val="1200"/>
              </a:spcAft>
              <a:tabLst>
                <a:tab pos="266700" algn="l"/>
              </a:tabLst>
            </a:pPr>
            <a:r>
              <a:rPr lang="pl-PL" sz="1400" i="1" dirty="0">
                <a:latin typeface="+mn-lt"/>
              </a:rPr>
              <a:t>Jak widać rozporządzenie to nie określa w żaden sposób rozmiarów takich miejsc. Rozwiązaniem tego problemu mogłoby być dane statystyczne dot. gospodarowania odpadami komunalnymi. W 2019 r. jeden mieszkaniec Gminy Miejskiej Kraków wyprodukował 489 kg (wzrost o 4,5 % w stosunku do roku 2018). Znajomość tego typu danych może być pomocne przy określaniu rozmiarów takich miejsc. </a:t>
            </a:r>
          </a:p>
          <a:p>
            <a:pPr>
              <a:spcBef>
                <a:spcPts val="600"/>
              </a:spcBef>
              <a:tabLst>
                <a:tab pos="11306175" algn="l"/>
              </a:tabLst>
            </a:pPr>
            <a:r>
              <a:rPr lang="pl-PL" sz="1400" dirty="0">
                <a:latin typeface="+mn-lt"/>
              </a:rPr>
              <a:t>Równie istotnym przy planowaniu odpowiednich miejsc do gromadzenia odpadów jest rozważenie zapisów Rozporządzenie Ministra Klimatu i Środowiska z dnia 10 maja 2021 r. w sprawie sposobu selektywnego zbierania wybranych frakcji odpadów (Dz.U. z 2021 r. poz. 906) oraz wynikających z nich szczegółowych zasad segregacji opisanych </a:t>
            </a:r>
            <a:r>
              <a:rPr lang="pl-PL" sz="1400" dirty="0" smtClean="0">
                <a:latin typeface="+mn-lt"/>
              </a:rPr>
              <a:t/>
            </a:r>
            <a:br>
              <a:rPr lang="pl-PL" sz="1400" dirty="0" smtClean="0">
                <a:latin typeface="+mn-lt"/>
              </a:rPr>
            </a:br>
            <a:r>
              <a:rPr lang="pl-PL" sz="1400" dirty="0" smtClean="0">
                <a:latin typeface="+mn-lt"/>
              </a:rPr>
              <a:t>w </a:t>
            </a:r>
            <a:r>
              <a:rPr lang="pl-PL" sz="1400" dirty="0">
                <a:latin typeface="+mn-lt"/>
              </a:rPr>
              <a:t>przepisach prawa lokalnego. Znając średnie ilości wytwarzanych odpadów, pamiętając </a:t>
            </a:r>
            <a:r>
              <a:rPr lang="pl-PL" sz="1400" dirty="0" smtClean="0">
                <a:latin typeface="+mn-lt"/>
              </a:rPr>
              <a:t/>
            </a:r>
            <a:br>
              <a:rPr lang="pl-PL" sz="1400" dirty="0" smtClean="0">
                <a:latin typeface="+mn-lt"/>
              </a:rPr>
            </a:br>
            <a:r>
              <a:rPr lang="pl-PL" sz="1400" dirty="0" smtClean="0">
                <a:latin typeface="+mn-lt"/>
              </a:rPr>
              <a:t>o </a:t>
            </a:r>
            <a:r>
              <a:rPr lang="pl-PL" sz="1400" dirty="0">
                <a:latin typeface="+mn-lt"/>
              </a:rPr>
              <a:t>przepisach dot. sposobu segregacji (ilość frakcji wydzielanych ze strumienia odpadów, </a:t>
            </a:r>
            <a:r>
              <a:rPr lang="pl-PL" sz="1400" dirty="0" smtClean="0">
                <a:latin typeface="+mn-lt"/>
              </a:rPr>
              <a:t/>
            </a:r>
            <a:br>
              <a:rPr lang="pl-PL" sz="1400" dirty="0" smtClean="0">
                <a:latin typeface="+mn-lt"/>
              </a:rPr>
            </a:br>
            <a:r>
              <a:rPr lang="pl-PL" sz="1400" dirty="0" smtClean="0">
                <a:latin typeface="+mn-lt"/>
              </a:rPr>
              <a:t>rodzaj </a:t>
            </a:r>
            <a:r>
              <a:rPr lang="pl-PL" sz="1400" dirty="0">
                <a:latin typeface="+mn-lt"/>
              </a:rPr>
              <a:t>pojemników) wykonane miejsce gromadzenia odpadów powinno spełniać </a:t>
            </a:r>
            <a:r>
              <a:rPr lang="pl-PL" sz="1400" dirty="0" smtClean="0">
                <a:latin typeface="+mn-lt"/>
              </a:rPr>
              <a:t/>
            </a:r>
            <a:br>
              <a:rPr lang="pl-PL" sz="1400" dirty="0" smtClean="0">
                <a:latin typeface="+mn-lt"/>
              </a:rPr>
            </a:br>
            <a:r>
              <a:rPr lang="pl-PL" sz="1400" dirty="0" smtClean="0">
                <a:latin typeface="+mn-lt"/>
              </a:rPr>
              <a:t>wszystkie stawiane </a:t>
            </a:r>
            <a:r>
              <a:rPr lang="pl-PL" sz="1400" dirty="0">
                <a:latin typeface="+mn-lt"/>
              </a:rPr>
              <a:t>mu kryteria funkcjonalności. </a:t>
            </a:r>
          </a:p>
        </p:txBody>
      </p:sp>
    </p:spTree>
    <p:extLst>
      <p:ext uri="{BB962C8B-B14F-4D97-AF65-F5344CB8AC3E}">
        <p14:creationId xmlns:p14="http://schemas.microsoft.com/office/powerpoint/2010/main" val="24525659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25</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9" name="Title 1"/>
          <p:cNvSpPr txBox="1">
            <a:spLocks/>
          </p:cNvSpPr>
          <p:nvPr/>
        </p:nvSpPr>
        <p:spPr bwMode="auto">
          <a:xfrm>
            <a:off x="3316893" y="452201"/>
            <a:ext cx="8318500"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Calibri" panose="020F0502020204030204"/>
              </a:rPr>
              <a:t>MIEJSCA GROMADZENIA ODPADÓW</a:t>
            </a:r>
            <a:endParaRPr lang="en-GB" altLang="pl-PL" dirty="0">
              <a:solidFill>
                <a:srgbClr val="FF6600"/>
              </a:solidFill>
              <a:effectLst>
                <a:outerShdw blurRad="38100" dist="38100" dir="2700000" algn="tl">
                  <a:srgbClr val="000000">
                    <a:alpha val="43137"/>
                  </a:srgbClr>
                </a:outerShdw>
              </a:effectLst>
              <a:latin typeface="+mn-lt"/>
            </a:endParaRPr>
          </a:p>
        </p:txBody>
      </p:sp>
      <p:sp>
        <p:nvSpPr>
          <p:cNvPr id="30" name="Prostokąt 29"/>
          <p:cNvSpPr/>
          <p:nvPr/>
        </p:nvSpPr>
        <p:spPr>
          <a:xfrm>
            <a:off x="2765684" y="1129499"/>
            <a:ext cx="9162963" cy="4585871"/>
          </a:xfrm>
          <a:prstGeom prst="rect">
            <a:avLst/>
          </a:prstGeom>
        </p:spPr>
        <p:txBody>
          <a:bodyPr wrap="square">
            <a:spAutoFit/>
          </a:bodyPr>
          <a:lstStyle/>
          <a:p>
            <a:pPr algn="just">
              <a:spcBef>
                <a:spcPts val="600"/>
              </a:spcBef>
              <a:tabLst>
                <a:tab pos="266700" algn="l"/>
              </a:tabLst>
            </a:pPr>
            <a:r>
              <a:rPr lang="pl-PL" sz="1400" dirty="0">
                <a:latin typeface="+mn-lt"/>
              </a:rPr>
              <a:t>Projektując miejsca gromadzenia odpadów nie można również zapomnieć o odległościach jakie wymagane są zgodnie </a:t>
            </a:r>
            <a:r>
              <a:rPr lang="pl-PL" sz="1400" dirty="0" smtClean="0">
                <a:latin typeface="+mn-lt"/>
              </a:rPr>
              <a:t/>
            </a:r>
            <a:br>
              <a:rPr lang="pl-PL" sz="1400" dirty="0" smtClean="0">
                <a:latin typeface="+mn-lt"/>
              </a:rPr>
            </a:br>
            <a:r>
              <a:rPr lang="pl-PL" sz="1400" dirty="0" smtClean="0">
                <a:latin typeface="+mn-lt"/>
              </a:rPr>
              <a:t>z </a:t>
            </a:r>
            <a:r>
              <a:rPr lang="pl-PL" sz="1400" dirty="0">
                <a:latin typeface="+mn-lt"/>
              </a:rPr>
              <a:t>§23 rozporządzenia Ministra Infrastruktury z dnia 12 kwietnia 2002 r. W swoich założeniach powinny one gwarantować komfort mieszkańcom, którzy nie powinni być narażeni na uciążliwości wynikające z gromadzenia odpadów jak i ich odbierania. Równocześnie zapewniają swobodny dojazd samochodu specjalistycznego po odbiór odpadów. </a:t>
            </a:r>
          </a:p>
          <a:p>
            <a:pPr>
              <a:spcBef>
                <a:spcPts val="1800"/>
              </a:spcBef>
              <a:tabLst>
                <a:tab pos="266700" algn="l"/>
              </a:tabLst>
            </a:pPr>
            <a:r>
              <a:rPr lang="pl-PL" sz="1400" dirty="0">
                <a:latin typeface="+mn-lt"/>
              </a:rPr>
              <a:t>Obecnie co raz częściej planuje się miejsca gromadzenia odpadów komunalnych w garażach podziemnych, na różnych poziomach poniżej gruntu. Rozwiązania takie, bywają nierzadko zaprojektowane w sposób uniemożliwiający swobodny odbiór odpadów. Charakteryzują się one często wąskimi zjazdami o znacznym stopniu nachylenia, co uniemożliwia dojazd samochodów specjalistycznych do miejsc gromadzenia odpadów. Sytuacje </a:t>
            </a:r>
            <a:br>
              <a:rPr lang="pl-PL" sz="1400" dirty="0">
                <a:latin typeface="+mn-lt"/>
              </a:rPr>
            </a:br>
            <a:r>
              <a:rPr lang="pl-PL" sz="1400" dirty="0">
                <a:latin typeface="+mn-lt"/>
              </a:rPr>
              <a:t>takie mogą skutkować:</a:t>
            </a:r>
          </a:p>
          <a:p>
            <a:pPr marL="171450" indent="-171450">
              <a:spcBef>
                <a:spcPts val="600"/>
              </a:spcBef>
              <a:buFont typeface="Wingdings" panose="05000000000000000000" pitchFamily="2" charset="2"/>
              <a:buChar char="§"/>
              <a:tabLst>
                <a:tab pos="266700" algn="l"/>
              </a:tabLst>
            </a:pPr>
            <a:r>
              <a:rPr lang="pl-PL" sz="1400" dirty="0">
                <a:latin typeface="+mn-lt"/>
              </a:rPr>
              <a:t>kilkudziesięciu (a nawet kilkuset) metrowym „ręcznym dociąganiem” pojemników, których waga może osiągać nawet </a:t>
            </a:r>
            <a:r>
              <a:rPr lang="pl-PL" sz="1400" dirty="0" smtClean="0">
                <a:latin typeface="+mn-lt"/>
              </a:rPr>
              <a:t/>
            </a:r>
            <a:br>
              <a:rPr lang="pl-PL" sz="1400" dirty="0" smtClean="0">
                <a:latin typeface="+mn-lt"/>
              </a:rPr>
            </a:br>
            <a:r>
              <a:rPr lang="pl-PL" sz="1400" dirty="0" smtClean="0">
                <a:latin typeface="+mn-lt"/>
              </a:rPr>
              <a:t>do </a:t>
            </a:r>
            <a:r>
              <a:rPr lang="pl-PL" sz="1400" dirty="0">
                <a:latin typeface="+mn-lt"/>
              </a:rPr>
              <a:t>400 kg,</a:t>
            </a:r>
          </a:p>
          <a:p>
            <a:pPr marL="171450" indent="-171450">
              <a:spcBef>
                <a:spcPts val="600"/>
              </a:spcBef>
              <a:buFont typeface="Wingdings" panose="05000000000000000000" pitchFamily="2" charset="2"/>
              <a:buChar char="§"/>
              <a:tabLst>
                <a:tab pos="266700" algn="l"/>
              </a:tabLst>
            </a:pPr>
            <a:r>
              <a:rPr lang="pl-PL" sz="1400" dirty="0">
                <a:latin typeface="+mn-lt"/>
              </a:rPr>
              <a:t>wzrost emisji spalin do atmosfery, bezpośrednio oddziaływujących na korzystających z takich budowli (mieszkańców, pracowników). </a:t>
            </a:r>
          </a:p>
          <a:p>
            <a:pPr>
              <a:spcBef>
                <a:spcPts val="1800"/>
              </a:spcBef>
              <a:tabLst>
                <a:tab pos="266700" algn="l"/>
              </a:tabLst>
            </a:pPr>
            <a:r>
              <a:rPr lang="pl-PL" sz="1400" dirty="0">
                <a:solidFill>
                  <a:srgbClr val="00B050"/>
                </a:solidFill>
                <a:latin typeface="+mn-lt"/>
              </a:rPr>
              <a:t>Jak istotną rzeczą jest odpowiednie zaplanowanie miejsc gromadzenia odpadów pokażą kolejne slajdy. Budowane miejsca powinny umożliwiać realizację przez zarządców ich obowiązków dot. gospodarki odpadami komunalnymi. Spełnienie oczekiwań w tym zakresie będzie miało niemały wpływ na komfort użytkowników </a:t>
            </a:r>
            <a:r>
              <a:rPr lang="pl-PL" sz="1400" dirty="0" smtClean="0">
                <a:solidFill>
                  <a:srgbClr val="00B050"/>
                </a:solidFill>
                <a:latin typeface="+mn-lt"/>
              </a:rPr>
              <a:t/>
            </a:r>
            <a:br>
              <a:rPr lang="pl-PL" sz="1400" dirty="0" smtClean="0">
                <a:solidFill>
                  <a:srgbClr val="00B050"/>
                </a:solidFill>
                <a:latin typeface="+mn-lt"/>
              </a:rPr>
            </a:br>
            <a:r>
              <a:rPr lang="pl-PL" sz="1400" dirty="0" smtClean="0">
                <a:solidFill>
                  <a:srgbClr val="00B050"/>
                </a:solidFill>
                <a:latin typeface="+mn-lt"/>
              </a:rPr>
              <a:t>(</a:t>
            </a:r>
            <a:r>
              <a:rPr lang="pl-PL" sz="1400" dirty="0">
                <a:solidFill>
                  <a:srgbClr val="00B050"/>
                </a:solidFill>
                <a:latin typeface="+mn-lt"/>
              </a:rPr>
              <a:t>mieszkańców, osób pracujących) danych nieruchomości oraz na wielkość kosztów </a:t>
            </a:r>
            <a:r>
              <a:rPr lang="pl-PL" sz="1400" dirty="0" smtClean="0">
                <a:solidFill>
                  <a:srgbClr val="00B050"/>
                </a:solidFill>
                <a:latin typeface="+mn-lt"/>
              </a:rPr>
              <a:t/>
            </a:r>
            <a:br>
              <a:rPr lang="pl-PL" sz="1400" dirty="0" smtClean="0">
                <a:solidFill>
                  <a:srgbClr val="00B050"/>
                </a:solidFill>
                <a:latin typeface="+mn-lt"/>
              </a:rPr>
            </a:br>
            <a:r>
              <a:rPr lang="pl-PL" sz="1400" dirty="0" smtClean="0">
                <a:solidFill>
                  <a:srgbClr val="00B050"/>
                </a:solidFill>
                <a:latin typeface="+mn-lt"/>
              </a:rPr>
              <a:t>gminnego </a:t>
            </a:r>
            <a:r>
              <a:rPr lang="pl-PL" sz="1400" dirty="0">
                <a:solidFill>
                  <a:srgbClr val="00B050"/>
                </a:solidFill>
                <a:latin typeface="+mn-lt"/>
              </a:rPr>
              <a:t>sytemu gospodarowania odpadami komunalnymi.</a:t>
            </a:r>
          </a:p>
        </p:txBody>
      </p:sp>
      <p:pic>
        <p:nvPicPr>
          <p:cNvPr id="31" name="Obraz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6105" y="5034697"/>
            <a:ext cx="3058290" cy="1080120"/>
          </a:xfrm>
          <a:prstGeom prst="rect">
            <a:avLst/>
          </a:prstGeom>
        </p:spPr>
      </p:pic>
    </p:spTree>
    <p:extLst>
      <p:ext uri="{BB962C8B-B14F-4D97-AF65-F5344CB8AC3E}">
        <p14:creationId xmlns:p14="http://schemas.microsoft.com/office/powerpoint/2010/main" val="1191918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26</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2953239" y="756021"/>
            <a:ext cx="8318500" cy="66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Calibri" panose="020F0502020204030204"/>
              </a:rPr>
              <a:t>MIESCA GROMADZENIA ODPADÓW, A ICH WPŁYW NA SEGRGACJĘ ODPADÓW I KOSZTA SYSTEMU</a:t>
            </a:r>
            <a:endParaRPr lang="en-GB" altLang="pl-PL" dirty="0">
              <a:solidFill>
                <a:srgbClr val="FF6600"/>
              </a:solidFill>
              <a:effectLst>
                <a:outerShdw blurRad="38100" dist="38100" dir="2700000" algn="tl">
                  <a:srgbClr val="000000">
                    <a:alpha val="43137"/>
                  </a:srgbClr>
                </a:outerShdw>
              </a:effectLst>
              <a:latin typeface="Calibri" panose="020F0502020204030204"/>
            </a:endParaRPr>
          </a:p>
        </p:txBody>
      </p:sp>
      <p:sp>
        <p:nvSpPr>
          <p:cNvPr id="9" name="Prostokąt 8"/>
          <p:cNvSpPr/>
          <p:nvPr/>
        </p:nvSpPr>
        <p:spPr>
          <a:xfrm>
            <a:off x="2660754" y="1731258"/>
            <a:ext cx="9211456" cy="1144865"/>
          </a:xfrm>
          <a:prstGeom prst="rect">
            <a:avLst/>
          </a:prstGeom>
        </p:spPr>
        <p:txBody>
          <a:bodyPr wrap="square">
            <a:spAutoFit/>
          </a:bodyPr>
          <a:lstStyle/>
          <a:p>
            <a:pPr>
              <a:lnSpc>
                <a:spcPct val="114000"/>
              </a:lnSpc>
            </a:pPr>
            <a:r>
              <a:rPr lang="pl-PL" sz="1200" dirty="0">
                <a:solidFill>
                  <a:srgbClr val="1D1D2E"/>
                </a:solidFill>
                <a:latin typeface="+mn-lt"/>
              </a:rPr>
              <a:t>Powielane obecnie praktyki, powodujące utrudniania w codziennym funkcjonowaniu zaprojektowanych pomieszczeń śmietnikowych, powodują generowanie dodatkowych kosztów dla systemu.</a:t>
            </a:r>
          </a:p>
          <a:p>
            <a:pPr>
              <a:lnSpc>
                <a:spcPct val="114000"/>
              </a:lnSpc>
            </a:pPr>
            <a:r>
              <a:rPr lang="pl-PL" sz="1200" dirty="0">
                <a:solidFill>
                  <a:prstClr val="black"/>
                </a:solidFill>
                <a:latin typeface="+mn-lt"/>
              </a:rPr>
              <a:t>Ponieważ często auto specjalistyczne, musi podjechać do kliku razy w tygodniu żeby odebrać cały strumień odpadów, nagromadzony w niewielkich rozmiarów altanie śmietnikowej. Natomiast gdyby altany były w stanie pomieścić większą ilość pojemników wystarczyło by raz, co byłoby również mniej uciążliwe dla mieszkańców, oraz środowiska lepszej jakości segregacja oraz mniejsza emisja spalin = mniejszy SMOG.</a:t>
            </a:r>
          </a:p>
        </p:txBody>
      </p:sp>
      <p:pic>
        <p:nvPicPr>
          <p:cNvPr id="10" name="Obraz 9"/>
          <p:cNvPicPr>
            <a:picLocks noChangeAspect="1"/>
          </p:cNvPicPr>
          <p:nvPr/>
        </p:nvPicPr>
        <p:blipFill>
          <a:blip r:embed="rId5"/>
          <a:stretch>
            <a:fillRect/>
          </a:stretch>
        </p:blipFill>
        <p:spPr>
          <a:xfrm>
            <a:off x="8933160" y="4748825"/>
            <a:ext cx="651221" cy="1051972"/>
          </a:xfrm>
          <a:prstGeom prst="rect">
            <a:avLst/>
          </a:prstGeom>
        </p:spPr>
      </p:pic>
      <p:pic>
        <p:nvPicPr>
          <p:cNvPr id="11" name="Obraz 10"/>
          <p:cNvPicPr>
            <a:picLocks noChangeAspect="1"/>
          </p:cNvPicPr>
          <p:nvPr/>
        </p:nvPicPr>
        <p:blipFill>
          <a:blip r:embed="rId6"/>
          <a:stretch>
            <a:fillRect/>
          </a:stretch>
        </p:blipFill>
        <p:spPr>
          <a:xfrm>
            <a:off x="8811905" y="3302440"/>
            <a:ext cx="672690" cy="880222"/>
          </a:xfrm>
          <a:prstGeom prst="rect">
            <a:avLst/>
          </a:prstGeom>
        </p:spPr>
      </p:pic>
      <p:sp>
        <p:nvSpPr>
          <p:cNvPr id="12" name="Strzałka w prawo 11"/>
          <p:cNvSpPr/>
          <p:nvPr/>
        </p:nvSpPr>
        <p:spPr>
          <a:xfrm>
            <a:off x="5958583" y="5267277"/>
            <a:ext cx="2773277" cy="330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13" name="Strzałka w prawo 12"/>
          <p:cNvSpPr/>
          <p:nvPr/>
        </p:nvSpPr>
        <p:spPr>
          <a:xfrm>
            <a:off x="5950345" y="3551525"/>
            <a:ext cx="2777636" cy="330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pic>
        <p:nvPicPr>
          <p:cNvPr id="14" name="Obraz 13"/>
          <p:cNvPicPr>
            <a:picLocks noChangeAspect="1"/>
          </p:cNvPicPr>
          <p:nvPr/>
        </p:nvPicPr>
        <p:blipFill>
          <a:blip r:embed="rId6"/>
          <a:stretch>
            <a:fillRect/>
          </a:stretch>
        </p:blipFill>
        <p:spPr>
          <a:xfrm>
            <a:off x="9630413" y="3269823"/>
            <a:ext cx="672690" cy="880222"/>
          </a:xfrm>
          <a:prstGeom prst="rect">
            <a:avLst/>
          </a:prstGeom>
        </p:spPr>
      </p:pic>
      <p:pic>
        <p:nvPicPr>
          <p:cNvPr id="15" name="Obraz 14"/>
          <p:cNvPicPr>
            <a:picLocks noChangeAspect="1"/>
          </p:cNvPicPr>
          <p:nvPr/>
        </p:nvPicPr>
        <p:blipFill>
          <a:blip r:embed="rId6"/>
          <a:stretch>
            <a:fillRect/>
          </a:stretch>
        </p:blipFill>
        <p:spPr>
          <a:xfrm>
            <a:off x="10393228" y="3258847"/>
            <a:ext cx="672690" cy="880222"/>
          </a:xfrm>
          <a:prstGeom prst="rect">
            <a:avLst/>
          </a:prstGeom>
        </p:spPr>
      </p:pic>
      <p:pic>
        <p:nvPicPr>
          <p:cNvPr id="16" name="Obraz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80548" y="3294734"/>
            <a:ext cx="2089370" cy="844335"/>
          </a:xfrm>
          <a:prstGeom prst="rect">
            <a:avLst/>
          </a:prstGeom>
        </p:spPr>
      </p:pic>
      <p:pic>
        <p:nvPicPr>
          <p:cNvPr id="17" name="Obraz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72439" y="4660963"/>
            <a:ext cx="1519014" cy="613848"/>
          </a:xfrm>
          <a:prstGeom prst="rect">
            <a:avLst/>
          </a:prstGeom>
        </p:spPr>
      </p:pic>
      <p:pic>
        <p:nvPicPr>
          <p:cNvPr id="18" name="Obraz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89212">
            <a:off x="7036915" y="3097546"/>
            <a:ext cx="500714" cy="500714"/>
          </a:xfrm>
          <a:prstGeom prst="rect">
            <a:avLst/>
          </a:prstGeom>
        </p:spPr>
      </p:pic>
      <p:grpSp>
        <p:nvGrpSpPr>
          <p:cNvPr id="19" name="Grupa 18"/>
          <p:cNvGrpSpPr/>
          <p:nvPr/>
        </p:nvGrpSpPr>
        <p:grpSpPr>
          <a:xfrm>
            <a:off x="6299294" y="4726280"/>
            <a:ext cx="2091854" cy="500715"/>
            <a:chOff x="4700917" y="5029128"/>
            <a:chExt cx="2091854" cy="666451"/>
          </a:xfrm>
        </p:grpSpPr>
        <p:pic>
          <p:nvPicPr>
            <p:cNvPr id="20" name="Obraz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89212">
              <a:off x="5403798" y="5029128"/>
              <a:ext cx="666450" cy="666450"/>
            </a:xfrm>
            <a:prstGeom prst="rect">
              <a:avLst/>
            </a:prstGeom>
          </p:spPr>
        </p:pic>
        <p:pic>
          <p:nvPicPr>
            <p:cNvPr id="21" name="Obraz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89212">
              <a:off x="6126321" y="5029129"/>
              <a:ext cx="666450" cy="666450"/>
            </a:xfrm>
            <a:prstGeom prst="rect">
              <a:avLst/>
            </a:prstGeom>
          </p:spPr>
        </p:pic>
        <p:pic>
          <p:nvPicPr>
            <p:cNvPr id="24" name="Obraz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89212">
              <a:off x="4700917" y="5029129"/>
              <a:ext cx="666450" cy="666450"/>
            </a:xfrm>
            <a:prstGeom prst="rect">
              <a:avLst/>
            </a:prstGeom>
          </p:spPr>
        </p:pic>
      </p:grpSp>
      <p:pic>
        <p:nvPicPr>
          <p:cNvPr id="29" name="Obraz 2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72439" y="5610788"/>
            <a:ext cx="1519014" cy="613848"/>
          </a:xfrm>
          <a:prstGeom prst="rect">
            <a:avLst/>
          </a:prstGeom>
        </p:spPr>
      </p:pic>
      <p:pic>
        <p:nvPicPr>
          <p:cNvPr id="30" name="Obraz 2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23637" y="5147244"/>
            <a:ext cx="1519014" cy="613848"/>
          </a:xfrm>
          <a:prstGeom prst="rect">
            <a:avLst/>
          </a:prstGeom>
        </p:spPr>
      </p:pic>
      <p:pic>
        <p:nvPicPr>
          <p:cNvPr id="31" name="Obraz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8578" y="2895264"/>
            <a:ext cx="1491198" cy="407176"/>
          </a:xfrm>
          <a:prstGeom prst="rect">
            <a:avLst/>
          </a:prstGeom>
        </p:spPr>
      </p:pic>
      <p:pic>
        <p:nvPicPr>
          <p:cNvPr id="33" name="Obraz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2382" y="4631457"/>
            <a:ext cx="1241774" cy="1182329"/>
          </a:xfrm>
          <a:prstGeom prst="rect">
            <a:avLst/>
          </a:prstGeom>
        </p:spPr>
      </p:pic>
      <p:pic>
        <p:nvPicPr>
          <p:cNvPr id="34" name="Obraz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237" y="2862647"/>
            <a:ext cx="1491198" cy="407176"/>
          </a:xfrm>
          <a:prstGeom prst="rect">
            <a:avLst/>
          </a:prstGeom>
        </p:spPr>
      </p:pic>
      <p:pic>
        <p:nvPicPr>
          <p:cNvPr id="35" name="Obraz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14455" y="2867980"/>
            <a:ext cx="1491198" cy="407176"/>
          </a:xfrm>
          <a:prstGeom prst="rect">
            <a:avLst/>
          </a:prstGeom>
        </p:spPr>
      </p:pic>
    </p:spTree>
    <p:extLst>
      <p:ext uri="{BB962C8B-B14F-4D97-AF65-F5344CB8AC3E}">
        <p14:creationId xmlns:p14="http://schemas.microsoft.com/office/powerpoint/2010/main" val="2001395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27</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1" name="Obraz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6040" y="1608397"/>
            <a:ext cx="6821367" cy="3848419"/>
          </a:xfrm>
          <a:prstGeom prst="rect">
            <a:avLst/>
          </a:prstGeom>
        </p:spPr>
      </p:pic>
      <p:sp>
        <p:nvSpPr>
          <p:cNvPr id="12" name="Title 1"/>
          <p:cNvSpPr txBox="1">
            <a:spLocks/>
          </p:cNvSpPr>
          <p:nvPr/>
        </p:nvSpPr>
        <p:spPr bwMode="auto">
          <a:xfrm>
            <a:off x="1787987" y="467237"/>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W KTÓRYCH GROMADZENIE I ODBIERANIE ODPADÓW JEST UTRUDNIONE</a:t>
            </a:r>
          </a:p>
        </p:txBody>
      </p:sp>
      <p:sp>
        <p:nvSpPr>
          <p:cNvPr id="13" name="Prostokąt 12"/>
          <p:cNvSpPr/>
          <p:nvPr/>
        </p:nvSpPr>
        <p:spPr>
          <a:xfrm>
            <a:off x="9542294" y="1550574"/>
            <a:ext cx="2620577" cy="3539430"/>
          </a:xfrm>
          <a:prstGeom prst="rect">
            <a:avLst/>
          </a:prstGeom>
        </p:spPr>
        <p:txBody>
          <a:bodyPr wrap="square">
            <a:spAutoFit/>
          </a:bodyPr>
          <a:lstStyle/>
          <a:p>
            <a:r>
              <a:rPr lang="pl-PL" sz="1600" dirty="0">
                <a:latin typeface="+mn-lt"/>
              </a:rPr>
              <a:t>Miejsce do gromadzenia odpadów komunalnych zlokalizowane w garażu podziemnym o znacznym stopniu nachylenia zjazdu, do którego prowadzi rampa zjazdowa z belkami konstrukcyjnymi. Najniższy poziom belki </a:t>
            </a:r>
            <a:r>
              <a:rPr lang="pl-PL" sz="1600" dirty="0" smtClean="0">
                <a:latin typeface="+mn-lt"/>
              </a:rPr>
              <a:t>w </a:t>
            </a:r>
            <a:r>
              <a:rPr lang="pl-PL" sz="1600" dirty="0">
                <a:latin typeface="+mn-lt"/>
              </a:rPr>
              <a:t>świetle to 3,48 m, w związku z czym nie jest możliwy przejazd specjalistycznego </a:t>
            </a:r>
            <a:r>
              <a:rPr lang="pl-PL" sz="1600" spc="30" dirty="0" smtClean="0">
                <a:latin typeface="+mn-lt"/>
              </a:rPr>
              <a:t>samochodu o standardowej </a:t>
            </a:r>
            <a:r>
              <a:rPr lang="pl-PL" sz="1600" dirty="0">
                <a:latin typeface="+mn-lt"/>
              </a:rPr>
              <a:t>wysokości.</a:t>
            </a:r>
            <a:endParaRPr lang="pl-PL" sz="1600" b="1" dirty="0">
              <a:latin typeface="+mn-lt"/>
            </a:endParaRPr>
          </a:p>
        </p:txBody>
      </p:sp>
      <p:sp>
        <p:nvSpPr>
          <p:cNvPr id="14" name="Strzałka w górę i w dół 13"/>
          <p:cNvSpPr/>
          <p:nvPr/>
        </p:nvSpPr>
        <p:spPr>
          <a:xfrm>
            <a:off x="8483634" y="3916345"/>
            <a:ext cx="137433" cy="1132445"/>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F0000"/>
              </a:solidFill>
            </a:endParaRPr>
          </a:p>
        </p:txBody>
      </p:sp>
      <p:sp>
        <p:nvSpPr>
          <p:cNvPr id="15" name="pole tekstowe 14"/>
          <p:cNvSpPr txBox="1"/>
          <p:nvPr/>
        </p:nvSpPr>
        <p:spPr>
          <a:xfrm>
            <a:off x="8633597" y="4293556"/>
            <a:ext cx="723763" cy="338554"/>
          </a:xfrm>
          <a:prstGeom prst="rect">
            <a:avLst/>
          </a:prstGeom>
          <a:noFill/>
        </p:spPr>
        <p:txBody>
          <a:bodyPr wrap="square" rtlCol="0">
            <a:spAutoFit/>
          </a:bodyPr>
          <a:lstStyle/>
          <a:p>
            <a:r>
              <a:rPr lang="pl-PL" sz="1600" dirty="0">
                <a:solidFill>
                  <a:srgbClr val="FF0000"/>
                </a:solidFill>
              </a:rPr>
              <a:t>3,60m</a:t>
            </a:r>
          </a:p>
        </p:txBody>
      </p:sp>
      <p:pic>
        <p:nvPicPr>
          <p:cNvPr id="16" name="Obraz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41504" y="3850576"/>
            <a:ext cx="3023258" cy="1221728"/>
          </a:xfrm>
          <a:prstGeom prst="rect">
            <a:avLst/>
          </a:prstGeom>
        </p:spPr>
      </p:pic>
    </p:spTree>
    <p:extLst>
      <p:ext uri="{BB962C8B-B14F-4D97-AF65-F5344CB8AC3E}">
        <p14:creationId xmlns:p14="http://schemas.microsoft.com/office/powerpoint/2010/main" val="4097979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0-#ppt_w/2"/>
                                          </p:val>
                                        </p:tav>
                                        <p:tav tm="100000">
                                          <p:val>
                                            <p:strVal val="#ppt_x"/>
                                          </p:val>
                                        </p:tav>
                                      </p:tavLst>
                                    </p:anim>
                                    <p:anim calcmode="lin" valueType="num">
                                      <p:cBhvr additive="base">
                                        <p:cTn id="26"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nodeType="clickEffect">
                                  <p:stCondLst>
                                    <p:cond delay="0"/>
                                  </p:stCondLst>
                                  <p:childTnLst>
                                    <p:anim calcmode="lin" valueType="num">
                                      <p:cBhvr additive="base">
                                        <p:cTn id="30" dur="500"/>
                                        <p:tgtEl>
                                          <p:spTgt spid="16"/>
                                        </p:tgtEl>
                                        <p:attrNameLst>
                                          <p:attrName>ppt_x</p:attrName>
                                        </p:attrNameLst>
                                      </p:cBhvr>
                                      <p:tavLst>
                                        <p:tav tm="0">
                                          <p:val>
                                            <p:strVal val="ppt_x"/>
                                          </p:val>
                                        </p:tav>
                                        <p:tav tm="100000">
                                          <p:val>
                                            <p:strVal val="1+ppt_w/2"/>
                                          </p:val>
                                        </p:tav>
                                      </p:tavLst>
                                    </p:anim>
                                    <p:anim calcmode="lin" valueType="num">
                                      <p:cBhvr additive="base">
                                        <p:cTn id="31" dur="500"/>
                                        <p:tgtEl>
                                          <p:spTgt spid="16"/>
                                        </p:tgtEl>
                                        <p:attrNameLst>
                                          <p:attrName>ppt_y</p:attrName>
                                        </p:attrNameLst>
                                      </p:cBhvr>
                                      <p:tavLst>
                                        <p:tav tm="0">
                                          <p:val>
                                            <p:strVal val="ppt_y"/>
                                          </p:val>
                                        </p:tav>
                                        <p:tav tm="100000">
                                          <p:val>
                                            <p:strVal val="ppt_y"/>
                                          </p:val>
                                        </p:tav>
                                      </p:tavLst>
                                    </p:anim>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28</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738519" y="531937"/>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grpSp>
        <p:nvGrpSpPr>
          <p:cNvPr id="9" name="Grupa 8"/>
          <p:cNvGrpSpPr/>
          <p:nvPr/>
        </p:nvGrpSpPr>
        <p:grpSpPr>
          <a:xfrm>
            <a:off x="5311726" y="1508722"/>
            <a:ext cx="6207044" cy="4176464"/>
            <a:chOff x="767408" y="1844824"/>
            <a:chExt cx="6207044" cy="4176464"/>
          </a:xfrm>
        </p:grpSpPr>
        <p:pic>
          <p:nvPicPr>
            <p:cNvPr id="10" name="Obraz 9" descr="C:\Users\jerzy.sniezek\AppData\Local\Microsoft\Windows\INetCache\Content.Outlook\9S2QDUNX\CAM02325.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7408" y="1844824"/>
              <a:ext cx="6207044" cy="4176464"/>
            </a:xfrm>
            <a:prstGeom prst="rect">
              <a:avLst/>
            </a:prstGeom>
            <a:noFill/>
            <a:ln>
              <a:noFill/>
            </a:ln>
            <a:effectLst>
              <a:outerShdw blurRad="63500" sx="102000" sy="102000" algn="ctr" rotWithShape="0">
                <a:prstClr val="black">
                  <a:alpha val="40000"/>
                </a:prstClr>
              </a:outerShdw>
            </a:effectLst>
          </p:spPr>
        </p:pic>
        <p:sp>
          <p:nvSpPr>
            <p:cNvPr id="11" name="Prostokąt zaokrąglony 10"/>
            <p:cNvSpPr/>
            <p:nvPr/>
          </p:nvSpPr>
          <p:spPr>
            <a:xfrm>
              <a:off x="1055440" y="5157192"/>
              <a:ext cx="1800200" cy="720080"/>
            </a:xfrm>
            <a:prstGeom prst="roundRect">
              <a:avLst/>
            </a:prstGeom>
            <a:solidFill>
              <a:srgbClr val="F8FCFB"/>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2" name="Prostokąt 11"/>
          <p:cNvSpPr/>
          <p:nvPr/>
        </p:nvSpPr>
        <p:spPr>
          <a:xfrm>
            <a:off x="2644139" y="1369343"/>
            <a:ext cx="2514601" cy="3785652"/>
          </a:xfrm>
          <a:prstGeom prst="rect">
            <a:avLst/>
          </a:prstGeom>
        </p:spPr>
        <p:txBody>
          <a:bodyPr wrap="square">
            <a:spAutoFit/>
          </a:bodyPr>
          <a:lstStyle/>
          <a:p>
            <a:r>
              <a:rPr lang="pl-PL" sz="1600" dirty="0">
                <a:latin typeface="+mn-lt"/>
              </a:rPr>
              <a:t>Miejsce do gromadzenia odpadów komunalnych jest zlokalizowane </a:t>
            </a:r>
            <a:br>
              <a:rPr lang="pl-PL" sz="1600" dirty="0">
                <a:latin typeface="+mn-lt"/>
              </a:rPr>
            </a:br>
            <a:r>
              <a:rPr lang="pl-PL" sz="1600" dirty="0">
                <a:latin typeface="+mn-lt"/>
              </a:rPr>
              <a:t>w garażu podziemnym. </a:t>
            </a:r>
          </a:p>
          <a:p>
            <a:r>
              <a:rPr lang="pl-PL" sz="1600" dirty="0">
                <a:latin typeface="+mn-lt"/>
              </a:rPr>
              <a:t>Brak możliwości dojazdu przez pojazd odbierający odpady do pomieszczenia </a:t>
            </a:r>
            <a:r>
              <a:rPr lang="pl-PL" sz="1600" dirty="0" smtClean="0">
                <a:latin typeface="+mn-lt"/>
              </a:rPr>
              <a:t/>
            </a:r>
            <a:br>
              <a:rPr lang="pl-PL" sz="1600" dirty="0" smtClean="0">
                <a:latin typeface="+mn-lt"/>
              </a:rPr>
            </a:br>
            <a:r>
              <a:rPr lang="pl-PL" sz="1600" dirty="0" smtClean="0">
                <a:latin typeface="+mn-lt"/>
              </a:rPr>
              <a:t>z </a:t>
            </a:r>
            <a:r>
              <a:rPr lang="pl-PL" sz="1600" dirty="0">
                <a:latin typeface="+mn-lt"/>
              </a:rPr>
              <a:t>pojemnikami, przy braku windy towarowej, skutkuje koniecznością ręcznego transportowania pojemników na poziom ulicy na zewnątrz budynku. Nachylenie podjazdu </a:t>
            </a:r>
            <a:r>
              <a:rPr lang="pl-PL" sz="1600" spc="-30" dirty="0">
                <a:latin typeface="+mn-lt"/>
              </a:rPr>
              <a:t>wynosi ponad 8°(powyżej </a:t>
            </a:r>
            <a:r>
              <a:rPr lang="pl-PL" sz="1600" spc="-30" dirty="0" smtClean="0">
                <a:latin typeface="+mn-lt"/>
              </a:rPr>
              <a:t>15</a:t>
            </a:r>
            <a:r>
              <a:rPr lang="pl-PL" sz="1600" spc="-30" dirty="0">
                <a:latin typeface="+mn-lt"/>
              </a:rPr>
              <a:t>%).</a:t>
            </a:r>
            <a:endParaRPr lang="pl-PL" sz="1600" b="1" spc="-30" dirty="0">
              <a:latin typeface="+mn-lt"/>
            </a:endParaRPr>
          </a:p>
        </p:txBody>
      </p:sp>
    </p:spTree>
    <p:extLst>
      <p:ext uri="{BB962C8B-B14F-4D97-AF65-F5344CB8AC3E}">
        <p14:creationId xmlns:p14="http://schemas.microsoft.com/office/powerpoint/2010/main" val="713837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29</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578815" y="340494"/>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p:cNvPicPr/>
          <p:nvPr/>
        </p:nvPicPr>
        <p:blipFill>
          <a:blip r:embed="rId5">
            <a:extLst>
              <a:ext uri="{28A0092B-C50C-407E-A947-70E740481C1C}">
                <a14:useLocalDpi xmlns:a14="http://schemas.microsoft.com/office/drawing/2010/main"/>
              </a:ext>
            </a:extLst>
          </a:blip>
          <a:srcRect/>
          <a:stretch>
            <a:fillRect/>
          </a:stretch>
        </p:blipFill>
        <p:spPr bwMode="auto">
          <a:xfrm>
            <a:off x="2720340" y="1404367"/>
            <a:ext cx="6362699" cy="3822953"/>
          </a:xfrm>
          <a:prstGeom prst="rect">
            <a:avLst/>
          </a:prstGeom>
          <a:noFill/>
          <a:effectLst>
            <a:outerShdw blurRad="63500" sx="102000" sy="102000" algn="ctr" rotWithShape="0">
              <a:prstClr val="black">
                <a:alpha val="40000"/>
              </a:prstClr>
            </a:outerShdw>
          </a:effectLst>
        </p:spPr>
      </p:pic>
      <p:sp>
        <p:nvSpPr>
          <p:cNvPr id="10" name="Prostokąt 9"/>
          <p:cNvSpPr/>
          <p:nvPr/>
        </p:nvSpPr>
        <p:spPr>
          <a:xfrm>
            <a:off x="9287908" y="1406654"/>
            <a:ext cx="2295024" cy="3370153"/>
          </a:xfrm>
          <a:prstGeom prst="rect">
            <a:avLst/>
          </a:prstGeom>
        </p:spPr>
        <p:txBody>
          <a:bodyPr wrap="square">
            <a:spAutoFit/>
          </a:bodyPr>
          <a:lstStyle/>
          <a:p>
            <a:r>
              <a:rPr lang="pl-PL" sz="1600" dirty="0">
                <a:latin typeface="+mn-lt"/>
              </a:rPr>
              <a:t>Zdjęcie obrazuje garaż podziemny oraz drzwi pomieszczenia w jakim znajduje się miejsce gromadzenia odpadów (kolor czerwony). </a:t>
            </a:r>
            <a:endParaRPr lang="pl-PL" sz="1600" dirty="0" smtClean="0">
              <a:latin typeface="+mn-lt"/>
            </a:endParaRPr>
          </a:p>
          <a:p>
            <a:pPr>
              <a:spcBef>
                <a:spcPts val="600"/>
              </a:spcBef>
            </a:pPr>
            <a:r>
              <a:rPr lang="pl-PL" sz="1600" dirty="0" smtClean="0">
                <a:latin typeface="+mn-lt"/>
              </a:rPr>
              <a:t>Taki </a:t>
            </a:r>
            <a:r>
              <a:rPr lang="pl-PL" sz="1600" dirty="0">
                <a:latin typeface="+mn-lt"/>
              </a:rPr>
              <a:t>sposób </a:t>
            </a:r>
            <a:r>
              <a:rPr lang="pl-PL" sz="1600" dirty="0" smtClean="0">
                <a:latin typeface="+mn-lt"/>
              </a:rPr>
              <a:t>gromadzenia </a:t>
            </a:r>
            <a:r>
              <a:rPr lang="pl-PL" sz="1600" dirty="0">
                <a:latin typeface="+mn-lt"/>
              </a:rPr>
              <a:t>odpadów skutkuje ponad 20 minutowym odbiorem odpadów jednej frakcji przez jeden samochód specjalistyczny. Dzieje się tak 14 razy w miesiącu.</a:t>
            </a:r>
            <a:endParaRPr lang="pl-PL" sz="1600" b="1" dirty="0">
              <a:latin typeface="+mn-lt"/>
            </a:endParaRPr>
          </a:p>
        </p:txBody>
      </p:sp>
    </p:spTree>
    <p:extLst>
      <p:ext uri="{BB962C8B-B14F-4D97-AF65-F5344CB8AC3E}">
        <p14:creationId xmlns:p14="http://schemas.microsoft.com/office/powerpoint/2010/main" val="12447865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3"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62" name="Title 1"/>
          <p:cNvSpPr txBox="1">
            <a:spLocks/>
          </p:cNvSpPr>
          <p:nvPr/>
        </p:nvSpPr>
        <p:spPr bwMode="auto">
          <a:xfrm>
            <a:off x="867737" y="766352"/>
            <a:ext cx="11521280"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smtClean="0">
                <a:solidFill>
                  <a:srgbClr val="FF6600"/>
                </a:solidFill>
                <a:effectLst>
                  <a:outerShdw blurRad="38100" dist="38100" dir="2700000" algn="tl">
                    <a:srgbClr val="000000">
                      <a:alpha val="43137"/>
                    </a:srgbClr>
                  </a:outerShdw>
                </a:effectLst>
                <a:latin typeface="+mn-lt"/>
                <a:cs typeface="Times New Roman" panose="02020603050405020304" pitchFamily="18" charset="0"/>
              </a:rPr>
              <a:t>IM WIĘCEJ MIESZKAŃ I LOKALI USŁUGOWYCH W BUDYNKU – TYM WIĘCEJ ODPADÓW</a:t>
            </a:r>
            <a:endParaRPr lang="en-GB" altLang="pl-PL" dirty="0">
              <a:solidFill>
                <a:srgbClr val="FF6600"/>
              </a:solidFill>
              <a:effectLst>
                <a:outerShdw blurRad="38100" dist="38100" dir="2700000" algn="tl">
                  <a:srgbClr val="000000">
                    <a:alpha val="43137"/>
                  </a:srgbClr>
                </a:outerShdw>
              </a:effectLst>
              <a:latin typeface="+mn-lt"/>
            </a:endParaRPr>
          </a:p>
        </p:txBody>
      </p:sp>
      <p:grpSp>
        <p:nvGrpSpPr>
          <p:cNvPr id="63" name="Grupa 62"/>
          <p:cNvGrpSpPr/>
          <p:nvPr/>
        </p:nvGrpSpPr>
        <p:grpSpPr>
          <a:xfrm>
            <a:off x="934294" y="1282502"/>
            <a:ext cx="10991695" cy="4692702"/>
            <a:chOff x="392199" y="1671336"/>
            <a:chExt cx="10991695" cy="4692702"/>
          </a:xfrm>
        </p:grpSpPr>
        <p:pic>
          <p:nvPicPr>
            <p:cNvPr id="64" name="Obraz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13" y="1671336"/>
              <a:ext cx="5041777" cy="3164751"/>
            </a:xfrm>
            <a:prstGeom prst="rect">
              <a:avLst/>
            </a:prstGeom>
          </p:spPr>
        </p:pic>
        <p:pic>
          <p:nvPicPr>
            <p:cNvPr id="65" name="Obraz 6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81106" y="1672899"/>
              <a:ext cx="5202019" cy="3166729"/>
            </a:xfrm>
            <a:prstGeom prst="rect">
              <a:avLst/>
            </a:prstGeom>
          </p:spPr>
        </p:pic>
        <p:grpSp>
          <p:nvGrpSpPr>
            <p:cNvPr id="66" name="Grupa 65"/>
            <p:cNvGrpSpPr/>
            <p:nvPr/>
          </p:nvGrpSpPr>
          <p:grpSpPr>
            <a:xfrm rot="21428886">
              <a:off x="392199" y="3805672"/>
              <a:ext cx="10991695" cy="2558366"/>
              <a:chOff x="90112" y="1505863"/>
              <a:chExt cx="9458654" cy="2385682"/>
            </a:xfrm>
          </p:grpSpPr>
          <p:pic>
            <p:nvPicPr>
              <p:cNvPr id="67" name="Obraz 66" descr="Znalezione obrazy dla zapytania metal wast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35732" y="2559515"/>
                <a:ext cx="1786542" cy="1250430"/>
              </a:xfrm>
              <a:prstGeom prst="rect">
                <a:avLst/>
              </a:prstGeom>
              <a:noFill/>
              <a:ln>
                <a:noFill/>
              </a:ln>
            </p:spPr>
          </p:pic>
          <p:pic>
            <p:nvPicPr>
              <p:cNvPr id="68" name="Obraz 67" descr="C:\Users\tomasz.bator\Pictures\grafika z internetu\styropian.jpg"/>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4167" r="92708"/>
                        </a14:imgEffect>
                      </a14:imgLayer>
                    </a14:imgProps>
                  </a:ext>
                  <a:ext uri="{28A0092B-C50C-407E-A947-70E740481C1C}">
                    <a14:useLocalDpi xmlns:a14="http://schemas.microsoft.com/office/drawing/2010/main"/>
                  </a:ext>
                </a:extLst>
              </a:blip>
              <a:srcRect/>
              <a:stretch>
                <a:fillRect/>
              </a:stretch>
            </p:blipFill>
            <p:spPr bwMode="auto">
              <a:xfrm>
                <a:off x="1814395" y="1664764"/>
                <a:ext cx="1312662" cy="984406"/>
              </a:xfrm>
              <a:prstGeom prst="rect">
                <a:avLst/>
              </a:prstGeom>
              <a:noFill/>
              <a:ln>
                <a:noFill/>
              </a:ln>
            </p:spPr>
          </p:pic>
          <p:pic>
            <p:nvPicPr>
              <p:cNvPr id="69" name="Obraz 68" descr="C:\Users\tomasz.bator\Pictures\grafika z internetu\torebka-foliowa.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8360" y="2630323"/>
                <a:ext cx="907919" cy="1198810"/>
              </a:xfrm>
              <a:prstGeom prst="rect">
                <a:avLst/>
              </a:prstGeom>
              <a:noFill/>
              <a:ln>
                <a:noFill/>
              </a:ln>
            </p:spPr>
          </p:pic>
          <p:pic>
            <p:nvPicPr>
              <p:cNvPr id="70" name="Obraz 69" descr="C:\Users\tomasz.bator\Pictures\grafika z internetu\PET 2.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112" y="1588110"/>
                <a:ext cx="754487" cy="1659638"/>
              </a:xfrm>
              <a:prstGeom prst="rect">
                <a:avLst/>
              </a:prstGeom>
              <a:noFill/>
              <a:ln>
                <a:noFill/>
              </a:ln>
            </p:spPr>
          </p:pic>
          <p:pic>
            <p:nvPicPr>
              <p:cNvPr id="71" name="Obraz 70" descr="C:\Users\tomasz.bator\Pictures\grafika z internetu\kubek.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flipH="1">
                <a:off x="6078222" y="2958681"/>
                <a:ext cx="471025" cy="758854"/>
              </a:xfrm>
              <a:prstGeom prst="rect">
                <a:avLst/>
              </a:prstGeom>
              <a:noFill/>
              <a:ln>
                <a:noFill/>
              </a:ln>
              <a:extLst>
                <a:ext uri="{53640926-AAD7-44D8-BBD7-CCE9431645EC}">
                  <a14:shadowObscured xmlns:a14="http://schemas.microsoft.com/office/drawing/2010/main"/>
                </a:ext>
              </a:extLst>
            </p:spPr>
          </p:pic>
          <p:pic>
            <p:nvPicPr>
              <p:cNvPr id="72" name="Obraz 71" descr="C:\Users\tomasz.bator\Pictures\grafika z internetu\tetra_pak.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426136" y="1793133"/>
                <a:ext cx="1368557" cy="1441229"/>
              </a:xfrm>
              <a:prstGeom prst="rect">
                <a:avLst/>
              </a:prstGeom>
              <a:noFill/>
              <a:ln>
                <a:noFill/>
              </a:ln>
            </p:spPr>
          </p:pic>
          <p:pic>
            <p:nvPicPr>
              <p:cNvPr id="73" name="Obraz 72" descr="C:\Users\tomasz.bator\Pictures\Zdjęcia odpadów\nowe\IMG_1462.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4714540" y="2459110"/>
                <a:ext cx="1180111" cy="1386966"/>
              </a:xfrm>
              <a:prstGeom prst="rect">
                <a:avLst/>
              </a:prstGeom>
              <a:noFill/>
              <a:ln>
                <a:noFill/>
              </a:ln>
              <a:extLst>
                <a:ext uri="{53640926-AAD7-44D8-BBD7-CCE9431645EC}">
                  <a14:shadowObscured xmlns:a14="http://schemas.microsoft.com/office/drawing/2010/main"/>
                </a:ext>
              </a:extLst>
            </p:spPr>
          </p:pic>
          <p:grpSp>
            <p:nvGrpSpPr>
              <p:cNvPr id="74" name="Grupa 73"/>
              <p:cNvGrpSpPr/>
              <p:nvPr/>
            </p:nvGrpSpPr>
            <p:grpSpPr>
              <a:xfrm>
                <a:off x="1257704" y="2433179"/>
                <a:ext cx="1010466" cy="873329"/>
                <a:chOff x="-8503" y="-48348"/>
                <a:chExt cx="1426845" cy="1233170"/>
              </a:xfrm>
            </p:grpSpPr>
            <p:pic>
              <p:nvPicPr>
                <p:cNvPr id="98" name="Obraz 97" descr="C:\Users\tomasz.bator\Pictures\Zdjęcia odpadów\nowe\IMG_6866.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auto">
                <a:xfrm>
                  <a:off x="-8503" y="-48348"/>
                  <a:ext cx="1426845" cy="1233170"/>
                </a:xfrm>
                <a:prstGeom prst="rect">
                  <a:avLst/>
                </a:prstGeom>
                <a:noFill/>
                <a:ln>
                  <a:noFill/>
                </a:ln>
                <a:extLst>
                  <a:ext uri="{53640926-AAD7-44D8-BBD7-CCE9431645EC}">
                    <a14:shadowObscured xmlns:a14="http://schemas.microsoft.com/office/drawing/2010/main"/>
                  </a:ext>
                </a:extLst>
              </p:spPr>
            </p:pic>
            <p:sp>
              <p:nvSpPr>
                <p:cNvPr id="99" name="Prostokąt zaokrąglony 98"/>
                <p:cNvSpPr/>
                <p:nvPr/>
              </p:nvSpPr>
              <p:spPr>
                <a:xfrm>
                  <a:off x="219290" y="368242"/>
                  <a:ext cx="188106" cy="537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100" name="Prostokąt zaokrąglony 99"/>
                <p:cNvSpPr/>
                <p:nvPr/>
              </p:nvSpPr>
              <p:spPr>
                <a:xfrm rot="1281850">
                  <a:off x="1220579" y="252391"/>
                  <a:ext cx="122104" cy="791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101" name="Prostokąt zaokrąglony 100"/>
                <p:cNvSpPr/>
                <p:nvPr/>
              </p:nvSpPr>
              <p:spPr>
                <a:xfrm rot="21173096">
                  <a:off x="409618" y="852336"/>
                  <a:ext cx="166123" cy="78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grpSp>
            <p:nvGrpSpPr>
              <p:cNvPr id="75" name="Grupa 74"/>
              <p:cNvGrpSpPr/>
              <p:nvPr/>
            </p:nvGrpSpPr>
            <p:grpSpPr>
              <a:xfrm rot="4500000">
                <a:off x="5299713" y="2573801"/>
                <a:ext cx="782653" cy="769761"/>
                <a:chOff x="0" y="0"/>
                <a:chExt cx="1424305" cy="1400810"/>
              </a:xfrm>
            </p:grpSpPr>
            <p:pic>
              <p:nvPicPr>
                <p:cNvPr id="94" name="Obraz 93" descr="C:\Users\tomasz.bator\Pictures\Zdjęcia odpadów\nowe\IMG_6813.JPG"/>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bwMode="auto">
                <a:xfrm>
                  <a:off x="0" y="0"/>
                  <a:ext cx="1424305" cy="1400810"/>
                </a:xfrm>
                <a:prstGeom prst="rect">
                  <a:avLst/>
                </a:prstGeom>
                <a:noFill/>
                <a:ln>
                  <a:noFill/>
                </a:ln>
                <a:extLst>
                  <a:ext uri="{53640926-AAD7-44D8-BBD7-CCE9431645EC}">
                    <a14:shadowObscured xmlns:a14="http://schemas.microsoft.com/office/drawing/2010/main"/>
                  </a:ext>
                </a:extLst>
              </p:spPr>
            </p:pic>
            <p:sp>
              <p:nvSpPr>
                <p:cNvPr id="95" name="Prostokąt zaokrąglony 94"/>
                <p:cNvSpPr/>
                <p:nvPr/>
              </p:nvSpPr>
              <p:spPr>
                <a:xfrm rot="2933578">
                  <a:off x="504782" y="471682"/>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6" name="Prostokąt zaokrąglony 95"/>
                <p:cNvSpPr/>
                <p:nvPr/>
              </p:nvSpPr>
              <p:spPr>
                <a:xfrm rot="2933578">
                  <a:off x="161365" y="868887"/>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7" name="Prostokąt zaokrąglony 96"/>
                <p:cNvSpPr/>
                <p:nvPr/>
              </p:nvSpPr>
              <p:spPr>
                <a:xfrm rot="18611760">
                  <a:off x="455132" y="1212304"/>
                  <a:ext cx="185350" cy="457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pic>
            <p:nvPicPr>
              <p:cNvPr id="76" name="Obraz 75" descr="C:\Users\tomasz.bator\Pictures\Zdjęcia odpadów\nowe\IMG_1417.JP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880045" y="1836362"/>
                <a:ext cx="1539720" cy="1154769"/>
              </a:xfrm>
              <a:prstGeom prst="rect">
                <a:avLst/>
              </a:prstGeom>
              <a:noFill/>
              <a:ln>
                <a:noFill/>
              </a:ln>
            </p:spPr>
          </p:pic>
          <p:pic>
            <p:nvPicPr>
              <p:cNvPr id="77" name="Obraz 76" descr="C:\Users\tomasz.bator\Pictures\Zdjęcia odpadów\20171024_134602.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3066056" y="2380925"/>
                <a:ext cx="982904" cy="1423402"/>
              </a:xfrm>
              <a:prstGeom prst="rect">
                <a:avLst/>
              </a:prstGeom>
              <a:noFill/>
              <a:ln>
                <a:noFill/>
              </a:ln>
              <a:extLst>
                <a:ext uri="{53640926-AAD7-44D8-BBD7-CCE9431645EC}">
                  <a14:shadowObscured xmlns:a14="http://schemas.microsoft.com/office/drawing/2010/main"/>
                </a:ext>
              </a:extLst>
            </p:spPr>
          </p:pic>
          <p:pic>
            <p:nvPicPr>
              <p:cNvPr id="78" name="Obraz 77" descr="C:\Users\tomasz.bator\Pictures\Zdjęcia odpadów\IMG_6867.JPG"/>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bwMode="auto">
              <a:xfrm>
                <a:off x="379210" y="2072047"/>
                <a:ext cx="1169448" cy="1347529"/>
              </a:xfrm>
              <a:prstGeom prst="rect">
                <a:avLst/>
              </a:prstGeom>
              <a:noFill/>
              <a:ln>
                <a:noFill/>
              </a:ln>
              <a:extLst>
                <a:ext uri="{53640926-AAD7-44D8-BBD7-CCE9431645EC}">
                  <a14:shadowObscured xmlns:a14="http://schemas.microsoft.com/office/drawing/2010/main"/>
                </a:ext>
              </a:extLst>
            </p:spPr>
          </p:pic>
          <p:pic>
            <p:nvPicPr>
              <p:cNvPr id="79" name="Obraz 78" descr="C:\Users\tomasz.bator\Pictures\Zdjęcia odpadów\nowe\IMG_1414.JPG"/>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bwMode="auto">
              <a:xfrm>
                <a:off x="1133101" y="1722826"/>
                <a:ext cx="1323371" cy="1037054"/>
              </a:xfrm>
              <a:prstGeom prst="rect">
                <a:avLst/>
              </a:prstGeom>
              <a:noFill/>
              <a:ln>
                <a:noFill/>
              </a:ln>
              <a:extLst>
                <a:ext uri="{53640926-AAD7-44D8-BBD7-CCE9431645EC}">
                  <a14:shadowObscured xmlns:a14="http://schemas.microsoft.com/office/drawing/2010/main"/>
                </a:ext>
              </a:extLst>
            </p:spPr>
          </p:pic>
          <p:pic>
            <p:nvPicPr>
              <p:cNvPr id="80" name="Obraz 79" descr="C:\Users\tomasz.bator\Pictures\Zdjęcia odpadów\nowe\IMG_1413 — kopia.JPG"/>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bwMode="auto">
              <a:xfrm>
                <a:off x="5251681" y="1856772"/>
                <a:ext cx="1555378" cy="1226640"/>
              </a:xfrm>
              <a:prstGeom prst="rect">
                <a:avLst/>
              </a:prstGeom>
              <a:noFill/>
              <a:ln>
                <a:noFill/>
              </a:ln>
              <a:extLst>
                <a:ext uri="{53640926-AAD7-44D8-BBD7-CCE9431645EC}">
                  <a14:shadowObscured xmlns:a14="http://schemas.microsoft.com/office/drawing/2010/main"/>
                </a:ext>
              </a:extLst>
            </p:spPr>
          </p:pic>
          <p:pic>
            <p:nvPicPr>
              <p:cNvPr id="81" name="Obraz 80" descr="C:\Users\tomasz.bator\Pictures\Zdjęcia odpadów\nowe\IMG_1431.JPG"/>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bwMode="auto">
              <a:xfrm>
                <a:off x="2019671" y="2293253"/>
                <a:ext cx="1487530" cy="1221659"/>
              </a:xfrm>
              <a:prstGeom prst="rect">
                <a:avLst/>
              </a:prstGeom>
              <a:noFill/>
              <a:ln>
                <a:noFill/>
              </a:ln>
              <a:extLst>
                <a:ext uri="{53640926-AAD7-44D8-BBD7-CCE9431645EC}">
                  <a14:shadowObscured xmlns:a14="http://schemas.microsoft.com/office/drawing/2010/main"/>
                </a:ext>
              </a:extLst>
            </p:spPr>
          </p:pic>
          <p:pic>
            <p:nvPicPr>
              <p:cNvPr id="82" name="Obraz 81"/>
              <p:cNvPicPr>
                <a:picLocks noChangeAspect="1"/>
              </p:cNvPicPr>
              <p:nvPr/>
            </p:nvPicPr>
            <p:blipFill>
              <a:blip r:embed="rId22">
                <a:extLst>
                  <a:ext uri="{28A0092B-C50C-407E-A947-70E740481C1C}">
                    <a14:useLocalDpi xmlns:a14="http://schemas.microsoft.com/office/drawing/2010/main"/>
                  </a:ext>
                </a:extLst>
              </a:blip>
              <a:stretch>
                <a:fillRect/>
              </a:stretch>
            </p:blipFill>
            <p:spPr>
              <a:xfrm rot="1484143">
                <a:off x="5776470" y="1786817"/>
                <a:ext cx="792791" cy="1606419"/>
              </a:xfrm>
              <a:prstGeom prst="rect">
                <a:avLst/>
              </a:prstGeom>
            </p:spPr>
          </p:pic>
          <p:pic>
            <p:nvPicPr>
              <p:cNvPr id="83" name="Obraz 82"/>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1764494" y="1675670"/>
                <a:ext cx="705393" cy="1893864"/>
              </a:xfrm>
              <a:prstGeom prst="rect">
                <a:avLst/>
              </a:prstGeom>
            </p:spPr>
          </p:pic>
          <p:pic>
            <p:nvPicPr>
              <p:cNvPr id="84" name="Obraz 83" descr="Znalezione obrazy dla zapytania jar"/>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bwMode="auto">
              <a:xfrm>
                <a:off x="7383686" y="2480822"/>
                <a:ext cx="1021243" cy="1410723"/>
              </a:xfrm>
              <a:prstGeom prst="rect">
                <a:avLst/>
              </a:prstGeom>
              <a:noFill/>
              <a:ln>
                <a:noFill/>
              </a:ln>
            </p:spPr>
          </p:pic>
          <p:pic>
            <p:nvPicPr>
              <p:cNvPr id="85" name="Obraz 84"/>
              <p:cNvPicPr>
                <a:picLocks noChangeAspect="1"/>
              </p:cNvPicPr>
              <p:nvPr/>
            </p:nvPicPr>
            <p:blipFill>
              <a:blip r:embed="rId25" cstate="screen">
                <a:extLst>
                  <a:ext uri="{BEBA8EAE-BF5A-486C-A8C5-ECC9F3942E4B}">
                    <a14:imgProps xmlns:a14="http://schemas.microsoft.com/office/drawing/2010/main">
                      <a14:imgLayer r:embed="rId26">
                        <a14:imgEffect>
                          <a14:backgroundRemoval t="0" b="100000" l="0" r="100000">
                            <a14:backgroundMark x1="49201" y1="71489" x2="50479" y2="96596"/>
                          </a14:backgroundRemoval>
                        </a14:imgEffect>
                      </a14:imgLayer>
                    </a14:imgProps>
                  </a:ext>
                  <a:ext uri="{28A0092B-C50C-407E-A947-70E740481C1C}">
                    <a14:useLocalDpi xmlns:a14="http://schemas.microsoft.com/office/drawing/2010/main"/>
                  </a:ext>
                </a:extLst>
              </a:blip>
              <a:stretch>
                <a:fillRect/>
              </a:stretch>
            </p:blipFill>
            <p:spPr>
              <a:xfrm rot="16200000">
                <a:off x="4054859" y="2568976"/>
                <a:ext cx="1301998" cy="976499"/>
              </a:xfrm>
              <a:prstGeom prst="rect">
                <a:avLst/>
              </a:prstGeom>
            </p:spPr>
          </p:pic>
          <p:pic>
            <p:nvPicPr>
              <p:cNvPr id="86" name="Obraz 85"/>
              <p:cNvPicPr>
                <a:picLocks noChangeAspect="1"/>
              </p:cNvPicPr>
              <p:nvPr/>
            </p:nvPicPr>
            <p:blipFill>
              <a:blip r:embed="rId27" cstate="screen">
                <a:extLst>
                  <a:ext uri="{BEBA8EAE-BF5A-486C-A8C5-ECC9F3942E4B}">
                    <a14:imgProps xmlns:a14="http://schemas.microsoft.com/office/drawing/2010/main">
                      <a14:imgLayer r:embed="rId28">
                        <a14:imgEffect>
                          <a14:backgroundRemoval t="0" b="100000" l="0" r="100000">
                            <a14:foregroundMark x1="41695" y1="43891" x2="66441" y2="16290"/>
                          </a14:backgroundRemoval>
                        </a14:imgEffect>
                      </a14:imgLayer>
                    </a14:imgProps>
                  </a:ext>
                  <a:ext uri="{28A0092B-C50C-407E-A947-70E740481C1C}">
                    <a14:useLocalDpi xmlns:a14="http://schemas.microsoft.com/office/drawing/2010/main"/>
                  </a:ext>
                </a:extLst>
              </a:blip>
              <a:stretch>
                <a:fillRect/>
              </a:stretch>
            </p:blipFill>
            <p:spPr>
              <a:xfrm>
                <a:off x="735515" y="2028202"/>
                <a:ext cx="1223876" cy="917907"/>
              </a:xfrm>
              <a:prstGeom prst="rect">
                <a:avLst/>
              </a:prstGeom>
            </p:spPr>
          </p:pic>
          <p:pic>
            <p:nvPicPr>
              <p:cNvPr id="87" name="Obraz 86"/>
              <p:cNvPicPr>
                <a:picLocks noChangeAspect="1"/>
              </p:cNvPicPr>
              <p:nvPr/>
            </p:nvPicPr>
            <p:blipFill>
              <a:blip r:embed="rId29" cstate="screen">
                <a:lum bright="20000"/>
                <a:extLst>
                  <a:ext uri="{28A0092B-C50C-407E-A947-70E740481C1C}">
                    <a14:useLocalDpi xmlns:a14="http://schemas.microsoft.com/office/drawing/2010/main"/>
                  </a:ext>
                </a:extLst>
              </a:blip>
              <a:stretch>
                <a:fillRect/>
              </a:stretch>
            </p:blipFill>
            <p:spPr>
              <a:xfrm>
                <a:off x="8262041" y="2080015"/>
                <a:ext cx="1286725" cy="1029129"/>
              </a:xfrm>
              <a:prstGeom prst="ellipse">
                <a:avLst/>
              </a:prstGeom>
              <a:ln>
                <a:noFill/>
              </a:ln>
              <a:effectLst>
                <a:softEdge rad="63500"/>
              </a:effectLst>
            </p:spPr>
          </p:pic>
          <p:pic>
            <p:nvPicPr>
              <p:cNvPr id="88" name="Obraz 87"/>
              <p:cNvPicPr>
                <a:picLocks noChangeAspect="1"/>
              </p:cNvPicPr>
              <p:nvPr/>
            </p:nvPicPr>
            <p:blipFill>
              <a:blip r:embed="rId30">
                <a:lum bright="20000"/>
                <a:extLst>
                  <a:ext uri="{28A0092B-C50C-407E-A947-70E740481C1C}">
                    <a14:useLocalDpi xmlns:a14="http://schemas.microsoft.com/office/drawing/2010/main"/>
                  </a:ext>
                </a:extLst>
              </a:blip>
              <a:stretch>
                <a:fillRect/>
              </a:stretch>
            </p:blipFill>
            <p:spPr>
              <a:xfrm>
                <a:off x="6198336" y="1933251"/>
                <a:ext cx="1605054" cy="1200631"/>
              </a:xfrm>
              <a:prstGeom prst="ellipse">
                <a:avLst/>
              </a:prstGeom>
              <a:ln>
                <a:noFill/>
              </a:ln>
              <a:effectLst>
                <a:softEdge rad="127000"/>
              </a:effectLst>
            </p:spPr>
          </p:pic>
          <p:pic>
            <p:nvPicPr>
              <p:cNvPr id="89" name="Obraz 88"/>
              <p:cNvPicPr>
                <a:picLocks noChangeAspect="1"/>
              </p:cNvPicPr>
              <p:nvPr/>
            </p:nvPicPr>
            <p:blipFill>
              <a:blip r:embed="rId31" cstate="screen">
                <a:extLst>
                  <a:ext uri="{BEBA8EAE-BF5A-486C-A8C5-ECC9F3942E4B}">
                    <a14:imgProps xmlns:a14="http://schemas.microsoft.com/office/drawing/2010/main">
                      <a14:imgLayer r:embed="rId32">
                        <a14:imgEffect>
                          <a14:backgroundRemoval t="0" b="100000" l="0" r="100000">
                            <a14:backgroundMark x1="40000" y1="52062" x2="38438" y2="0"/>
                          </a14:backgroundRemoval>
                        </a14:imgEffect>
                      </a14:imgLayer>
                    </a14:imgProps>
                  </a:ext>
                  <a:ext uri="{28A0092B-C50C-407E-A947-70E740481C1C}">
                    <a14:useLocalDpi xmlns:a14="http://schemas.microsoft.com/office/drawing/2010/main"/>
                  </a:ext>
                </a:extLst>
              </a:blip>
              <a:stretch>
                <a:fillRect/>
              </a:stretch>
            </p:blipFill>
            <p:spPr>
              <a:xfrm rot="18653510">
                <a:off x="8412747" y="2801929"/>
                <a:ext cx="1327320" cy="807453"/>
              </a:xfrm>
              <a:prstGeom prst="rect">
                <a:avLst/>
              </a:prstGeom>
            </p:spPr>
          </p:pic>
          <p:pic>
            <p:nvPicPr>
              <p:cNvPr id="90" name="Obraz 89"/>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rot="8891453">
                <a:off x="7030214" y="2019209"/>
                <a:ext cx="1037510" cy="951602"/>
              </a:xfrm>
              <a:prstGeom prst="rect">
                <a:avLst/>
              </a:prstGeom>
            </p:spPr>
          </p:pic>
          <p:pic>
            <p:nvPicPr>
              <p:cNvPr id="91" name="Obraz 90" descr="C:\Users\tomasz.bator\Pictures\Zdjęcia odpadów\nowe\IMG_6782.JPG"/>
              <p:cNvPicPr/>
              <p:nvPr/>
            </p:nvPicPr>
            <p:blipFill>
              <a:blip r:embed="rId34" cstate="screen">
                <a:lum bright="20000"/>
                <a:extLst>
                  <a:ext uri="{28A0092B-C50C-407E-A947-70E740481C1C}">
                    <a14:useLocalDpi xmlns:a14="http://schemas.microsoft.com/office/drawing/2010/main"/>
                  </a:ext>
                </a:extLst>
              </a:blip>
              <a:srcRect/>
              <a:stretch>
                <a:fillRect/>
              </a:stretch>
            </p:blipFill>
            <p:spPr bwMode="auto">
              <a:xfrm>
                <a:off x="4053992" y="1766440"/>
                <a:ext cx="1809072" cy="1177460"/>
              </a:xfrm>
              <a:prstGeom prst="ellipse">
                <a:avLst/>
              </a:prstGeom>
              <a:ln>
                <a:noFill/>
              </a:ln>
              <a:effectLst>
                <a:softEdge rad="112500"/>
              </a:effectLst>
            </p:spPr>
          </p:pic>
          <p:pic>
            <p:nvPicPr>
              <p:cNvPr id="92" name="Obraz 91"/>
              <p:cNvPicPr>
                <a:picLocks noChangeAspect="1"/>
              </p:cNvPicPr>
              <p:nvPr/>
            </p:nvPicPr>
            <p:blipFill>
              <a:blip r:embed="rId35" cstate="screen">
                <a:lum bright="20000"/>
                <a:extLst>
                  <a:ext uri="{28A0092B-C50C-407E-A947-70E740481C1C}">
                    <a14:useLocalDpi xmlns:a14="http://schemas.microsoft.com/office/drawing/2010/main"/>
                  </a:ext>
                </a:extLst>
              </a:blip>
              <a:stretch>
                <a:fillRect/>
              </a:stretch>
            </p:blipFill>
            <p:spPr>
              <a:xfrm>
                <a:off x="3413750" y="2515538"/>
                <a:ext cx="1379239" cy="1034547"/>
              </a:xfrm>
              <a:prstGeom prst="ellipse">
                <a:avLst/>
              </a:prstGeom>
              <a:ln>
                <a:noFill/>
              </a:ln>
              <a:effectLst>
                <a:softEdge rad="112500"/>
              </a:effectLst>
            </p:spPr>
          </p:pic>
          <p:pic>
            <p:nvPicPr>
              <p:cNvPr id="93" name="Obraz 92"/>
              <p:cNvPicPr>
                <a:picLocks noChangeAspect="1"/>
              </p:cNvPicPr>
              <p:nvPr/>
            </p:nvPicPr>
            <p:blipFill rotWithShape="1">
              <a:blip r:embed="rId36" cstate="screen">
                <a:lum bright="20000"/>
                <a:extLst>
                  <a:ext uri="{28A0092B-C50C-407E-A947-70E740481C1C}">
                    <a14:useLocalDpi xmlns:a14="http://schemas.microsoft.com/office/drawing/2010/main"/>
                  </a:ext>
                </a:extLst>
              </a:blip>
              <a:srcRect/>
              <a:stretch/>
            </p:blipFill>
            <p:spPr>
              <a:xfrm>
                <a:off x="500588" y="1505863"/>
                <a:ext cx="1296698" cy="1139189"/>
              </a:xfrm>
              <a:prstGeom prst="ellipse">
                <a:avLst/>
              </a:prstGeom>
              <a:ln>
                <a:noFill/>
              </a:ln>
              <a:effectLst>
                <a:softEdge rad="112500"/>
              </a:effectLst>
            </p:spPr>
          </p:pic>
        </p:grpSp>
      </p:grpSp>
      <p:sp>
        <p:nvSpPr>
          <p:cNvPr id="102" name="Prostokąt 101"/>
          <p:cNvSpPr/>
          <p:nvPr/>
        </p:nvSpPr>
        <p:spPr>
          <a:xfrm>
            <a:off x="2485060" y="5855366"/>
            <a:ext cx="9456023" cy="400110"/>
          </a:xfrm>
          <a:prstGeom prst="rect">
            <a:avLst/>
          </a:prstGeom>
        </p:spPr>
        <p:txBody>
          <a:bodyPr wrap="square">
            <a:spAutoFit/>
          </a:bodyPr>
          <a:lstStyle/>
          <a:p>
            <a:r>
              <a:rPr lang="pl-PL" sz="1000" i="1" dirty="0"/>
              <a:t>* </a:t>
            </a:r>
            <a:r>
              <a:rPr lang="pl-PL" sz="1000" i="1" dirty="0" smtClean="0"/>
              <a:t>Ilość </a:t>
            </a:r>
            <a:r>
              <a:rPr lang="pl-PL" sz="1000" i="1" dirty="0"/>
              <a:t>odpadów na jednego </a:t>
            </a:r>
            <a:r>
              <a:rPr lang="pl-PL" sz="1000" i="1" dirty="0" smtClean="0"/>
              <a:t>mieszkańca Krakowa </a:t>
            </a:r>
            <a:r>
              <a:rPr lang="pl-PL" sz="1000" i="1" dirty="0"/>
              <a:t>wyliczono na podstawie danych </a:t>
            </a:r>
            <a:r>
              <a:rPr lang="pl-PL" sz="1000" i="1" dirty="0" smtClean="0"/>
              <a:t>z </a:t>
            </a:r>
            <a:r>
              <a:rPr lang="pl-PL" sz="1000" dirty="0" smtClean="0"/>
              <a:t>Analiz </a:t>
            </a:r>
            <a:r>
              <a:rPr lang="pl-PL" sz="1000" dirty="0"/>
              <a:t>stanu gospodarki odpadami komunalnymi w Gminie Miejskiej </a:t>
            </a:r>
            <a:r>
              <a:rPr lang="pl-PL" sz="1000" dirty="0" smtClean="0"/>
              <a:t>Kraków za poszczególne lata </a:t>
            </a:r>
            <a:r>
              <a:rPr lang="pl-PL" sz="1000" i="1" dirty="0" smtClean="0"/>
              <a:t> </a:t>
            </a:r>
            <a:r>
              <a:rPr lang="pl-PL" sz="1000" i="1" dirty="0">
                <a:hlinkClick r:id="rId37"/>
              </a:rPr>
              <a:t>https://www.bip.krakow.pl/?</a:t>
            </a:r>
            <a:r>
              <a:rPr lang="pl-PL" sz="1000" i="1" dirty="0" smtClean="0">
                <a:hlinkClick r:id="rId37"/>
              </a:rPr>
              <a:t>dok_id=65239</a:t>
            </a:r>
            <a:r>
              <a:rPr lang="pl-PL" sz="1000" i="1" dirty="0" smtClean="0"/>
              <a:t> (uwzględniając odpady m.in. z punktów skupu) oraz danych GUS </a:t>
            </a:r>
            <a:r>
              <a:rPr lang="pl-PL" sz="1000" i="1" dirty="0"/>
              <a:t>– BDL </a:t>
            </a:r>
            <a:r>
              <a:rPr lang="pl-PL" sz="1000" i="1" u="sng" dirty="0">
                <a:hlinkClick r:id="rId38"/>
              </a:rPr>
              <a:t>GUS - Bank Danych Lokalnych (stat.gov.pl</a:t>
            </a:r>
            <a:r>
              <a:rPr lang="pl-PL" sz="1000" u="sng" dirty="0" smtClean="0">
                <a:hlinkClick r:id="rId38"/>
              </a:rPr>
              <a:t>)</a:t>
            </a:r>
            <a:endParaRPr lang="pl-PL" sz="1000" dirty="0"/>
          </a:p>
        </p:txBody>
      </p:sp>
      <p:graphicFrame>
        <p:nvGraphicFramePr>
          <p:cNvPr id="103" name="Tabela 102"/>
          <p:cNvGraphicFramePr>
            <a:graphicFrameLocks noGrp="1"/>
          </p:cNvGraphicFramePr>
          <p:nvPr>
            <p:extLst>
              <p:ext uri="{D42A27DB-BD31-4B8C-83A1-F6EECF244321}">
                <p14:modId xmlns:p14="http://schemas.microsoft.com/office/powerpoint/2010/main" val="2719392556"/>
              </p:ext>
            </p:extLst>
          </p:nvPr>
        </p:nvGraphicFramePr>
        <p:xfrm>
          <a:off x="1420781" y="3420511"/>
          <a:ext cx="10185400" cy="2400915"/>
        </p:xfrm>
        <a:graphic>
          <a:graphicData uri="http://schemas.openxmlformats.org/drawingml/2006/table">
            <a:tbl>
              <a:tblPr>
                <a:tableStyleId>{5C22544A-7EE6-4342-B048-85BDC9FD1C3A}</a:tableStyleId>
              </a:tblPr>
              <a:tblGrid>
                <a:gridCol w="1562100">
                  <a:extLst>
                    <a:ext uri="{9D8B030D-6E8A-4147-A177-3AD203B41FA5}">
                      <a16:colId xmlns:a16="http://schemas.microsoft.com/office/drawing/2014/main" val="3318081313"/>
                    </a:ext>
                  </a:extLst>
                </a:gridCol>
                <a:gridCol w="1028700">
                  <a:extLst>
                    <a:ext uri="{9D8B030D-6E8A-4147-A177-3AD203B41FA5}">
                      <a16:colId xmlns:a16="http://schemas.microsoft.com/office/drawing/2014/main" val="3119243489"/>
                    </a:ext>
                  </a:extLst>
                </a:gridCol>
                <a:gridCol w="1028700">
                  <a:extLst>
                    <a:ext uri="{9D8B030D-6E8A-4147-A177-3AD203B41FA5}">
                      <a16:colId xmlns:a16="http://schemas.microsoft.com/office/drawing/2014/main" val="1614973256"/>
                    </a:ext>
                  </a:extLst>
                </a:gridCol>
                <a:gridCol w="1028700">
                  <a:extLst>
                    <a:ext uri="{9D8B030D-6E8A-4147-A177-3AD203B41FA5}">
                      <a16:colId xmlns:a16="http://schemas.microsoft.com/office/drawing/2014/main" val="3417291724"/>
                    </a:ext>
                  </a:extLst>
                </a:gridCol>
                <a:gridCol w="1028700">
                  <a:extLst>
                    <a:ext uri="{9D8B030D-6E8A-4147-A177-3AD203B41FA5}">
                      <a16:colId xmlns:a16="http://schemas.microsoft.com/office/drawing/2014/main" val="1468615013"/>
                    </a:ext>
                  </a:extLst>
                </a:gridCol>
                <a:gridCol w="1193800">
                  <a:extLst>
                    <a:ext uri="{9D8B030D-6E8A-4147-A177-3AD203B41FA5}">
                      <a16:colId xmlns:a16="http://schemas.microsoft.com/office/drawing/2014/main" val="3599721899"/>
                    </a:ext>
                  </a:extLst>
                </a:gridCol>
                <a:gridCol w="1257300">
                  <a:extLst>
                    <a:ext uri="{9D8B030D-6E8A-4147-A177-3AD203B41FA5}">
                      <a16:colId xmlns:a16="http://schemas.microsoft.com/office/drawing/2014/main" val="1725450100"/>
                    </a:ext>
                  </a:extLst>
                </a:gridCol>
                <a:gridCol w="1028700">
                  <a:extLst>
                    <a:ext uri="{9D8B030D-6E8A-4147-A177-3AD203B41FA5}">
                      <a16:colId xmlns:a16="http://schemas.microsoft.com/office/drawing/2014/main" val="4179975410"/>
                    </a:ext>
                  </a:extLst>
                </a:gridCol>
                <a:gridCol w="1028700">
                  <a:extLst>
                    <a:ext uri="{9D8B030D-6E8A-4147-A177-3AD203B41FA5}">
                      <a16:colId xmlns:a16="http://schemas.microsoft.com/office/drawing/2014/main" val="1013960706"/>
                    </a:ext>
                  </a:extLst>
                </a:gridCol>
              </a:tblGrid>
              <a:tr h="581640">
                <a:tc gridSpan="9">
                  <a:txBody>
                    <a:bodyPr/>
                    <a:lstStyle/>
                    <a:p>
                      <a:pPr algn="ctr" rtl="0" fontAlgn="ctr"/>
                      <a:r>
                        <a:rPr lang="pl-PL" sz="1600" b="1" u="none" strike="noStrike" dirty="0">
                          <a:solidFill>
                            <a:schemeClr val="bg1"/>
                          </a:solidFill>
                          <a:effectLst/>
                        </a:rPr>
                        <a:t>ODPADY KOMUNALNE ZEBRANE W GMINIE MIEJSKIEJ KRAKÓW W LATACH 2014 – 2021*</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627362040"/>
                  </a:ext>
                </a:extLst>
              </a:tr>
              <a:tr h="276225">
                <a:tc>
                  <a:txBody>
                    <a:bodyPr/>
                    <a:lstStyle/>
                    <a:p>
                      <a:pPr algn="ctr" rtl="0" fontAlgn="ctr"/>
                      <a:r>
                        <a:rPr lang="pl-PL" sz="1600" b="1" u="none" strike="noStrike" dirty="0">
                          <a:solidFill>
                            <a:schemeClr val="bg1"/>
                          </a:solidFill>
                          <a:effectLst/>
                        </a:rPr>
                        <a:t>Lata</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2014</a:t>
                      </a:r>
                      <a:endParaRPr lang="pl-PL" sz="1600" b="1" i="0" u="none" strike="noStrike" dirty="0">
                        <a:solidFill>
                          <a:schemeClr val="bg1"/>
                        </a:solidFill>
                        <a:effectLst/>
                        <a:latin typeface="Calibri" panose="020F0502020204030204" pitchFamily="34" charset="0"/>
                      </a:endParaRPr>
                    </a:p>
                  </a:txBody>
                  <a:tcPr marL="9525" marR="9525" marT="9525" marB="0" anchor="ctr">
                    <a:solidFill>
                      <a:srgbClr val="00B050">
                        <a:alpha val="57000"/>
                      </a:srgbClr>
                    </a:solidFill>
                  </a:tcPr>
                </a:tc>
                <a:tc>
                  <a:txBody>
                    <a:bodyPr/>
                    <a:lstStyle/>
                    <a:p>
                      <a:pPr algn="ctr" rtl="0" fontAlgn="ctr"/>
                      <a:r>
                        <a:rPr lang="pl-PL" sz="1600" b="1" u="none" strike="noStrike" dirty="0">
                          <a:solidFill>
                            <a:schemeClr val="bg1"/>
                          </a:solidFill>
                          <a:effectLst/>
                        </a:rPr>
                        <a:t>2015</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2016</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2017</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a:solidFill>
                            <a:schemeClr val="bg1"/>
                          </a:solidFill>
                          <a:effectLst/>
                        </a:rPr>
                        <a:t>2018</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a:solidFill>
                            <a:schemeClr val="bg1"/>
                          </a:solidFill>
                          <a:effectLst/>
                        </a:rPr>
                        <a:t>2019</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a:solidFill>
                            <a:schemeClr val="bg1"/>
                          </a:solidFill>
                          <a:effectLst/>
                        </a:rPr>
                        <a:t>2020</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2021</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tx1">
                        <a:lumMod val="65000"/>
                        <a:lumOff val="35000"/>
                        <a:alpha val="57000"/>
                      </a:schemeClr>
                    </a:solidFill>
                  </a:tcPr>
                </a:tc>
                <a:extLst>
                  <a:ext uri="{0D108BD9-81ED-4DB2-BD59-A6C34878D82A}">
                    <a16:rowId xmlns:a16="http://schemas.microsoft.com/office/drawing/2014/main" val="2784222749"/>
                  </a:ext>
                </a:extLst>
              </a:tr>
              <a:tr h="800100">
                <a:tc>
                  <a:txBody>
                    <a:bodyPr/>
                    <a:lstStyle/>
                    <a:p>
                      <a:pPr algn="ctr" rtl="0" fontAlgn="ctr"/>
                      <a:r>
                        <a:rPr lang="pl-PL" sz="1600" b="1" u="none" strike="noStrike">
                          <a:solidFill>
                            <a:schemeClr val="bg1"/>
                          </a:solidFill>
                          <a:effectLst/>
                        </a:rPr>
                        <a:t>Ilość zebranych odpadów [ton]</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300 703,00</a:t>
                      </a:r>
                      <a:endParaRPr lang="pl-PL" sz="1600" b="1" i="0" u="none" strike="noStrike" dirty="0">
                        <a:solidFill>
                          <a:schemeClr val="bg1"/>
                        </a:solidFill>
                        <a:effectLst/>
                        <a:latin typeface="Calibri" panose="020F0502020204030204" pitchFamily="34" charset="0"/>
                      </a:endParaRPr>
                    </a:p>
                  </a:txBody>
                  <a:tcPr marL="9525" marR="9525" marT="9525" marB="0" anchor="ctr">
                    <a:solidFill>
                      <a:srgbClr val="00B050">
                        <a:alpha val="57000"/>
                      </a:srgbClr>
                    </a:solidFill>
                  </a:tcPr>
                </a:tc>
                <a:tc>
                  <a:txBody>
                    <a:bodyPr/>
                    <a:lstStyle/>
                    <a:p>
                      <a:pPr algn="ctr" rtl="0" fontAlgn="ctr"/>
                      <a:r>
                        <a:rPr lang="pl-PL" sz="1600" b="1" u="none" strike="noStrike" dirty="0">
                          <a:solidFill>
                            <a:schemeClr val="bg1"/>
                          </a:solidFill>
                          <a:effectLst/>
                        </a:rPr>
                        <a:t>317 452,00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320 839,20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335 784,80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363  988,7</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389 122,40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368 073,20</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380 042,36</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tx1">
                        <a:lumMod val="65000"/>
                        <a:lumOff val="35000"/>
                        <a:alpha val="57000"/>
                      </a:schemeClr>
                    </a:solidFill>
                  </a:tcPr>
                </a:tc>
                <a:extLst>
                  <a:ext uri="{0D108BD9-81ED-4DB2-BD59-A6C34878D82A}">
                    <a16:rowId xmlns:a16="http://schemas.microsoft.com/office/drawing/2014/main" val="4097766276"/>
                  </a:ext>
                </a:extLst>
              </a:tr>
              <a:tr h="742950">
                <a:tc>
                  <a:txBody>
                    <a:bodyPr/>
                    <a:lstStyle/>
                    <a:p>
                      <a:pPr algn="ctr" rtl="0" fontAlgn="ctr"/>
                      <a:r>
                        <a:rPr lang="pl-PL" sz="1600" b="1" u="none" strike="noStrike">
                          <a:solidFill>
                            <a:schemeClr val="bg1"/>
                          </a:solidFill>
                          <a:effectLst/>
                        </a:rPr>
                        <a:t>Ilość odpadów [kg] na jednego mieszkańca</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395</a:t>
                      </a:r>
                      <a:endParaRPr lang="pl-PL" sz="1600" b="1" i="0" u="none" strike="noStrike" dirty="0">
                        <a:solidFill>
                          <a:schemeClr val="bg1"/>
                        </a:solidFill>
                        <a:effectLst/>
                        <a:latin typeface="Calibri" panose="020F0502020204030204" pitchFamily="34" charset="0"/>
                      </a:endParaRPr>
                    </a:p>
                  </a:txBody>
                  <a:tcPr marL="9525" marR="9525" marT="9525" marB="0" anchor="ctr">
                    <a:solidFill>
                      <a:srgbClr val="00B050">
                        <a:alpha val="57000"/>
                      </a:srgbClr>
                    </a:solidFill>
                  </a:tcPr>
                </a:tc>
                <a:tc>
                  <a:txBody>
                    <a:bodyPr/>
                    <a:lstStyle/>
                    <a:p>
                      <a:pPr algn="ctr" rtl="0" fontAlgn="ctr"/>
                      <a:r>
                        <a:rPr lang="pl-PL" sz="1600" b="1" u="none" strike="noStrike">
                          <a:solidFill>
                            <a:schemeClr val="bg1"/>
                          </a:solidFill>
                          <a:effectLst/>
                        </a:rPr>
                        <a:t>417</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a:solidFill>
                            <a:schemeClr val="bg1"/>
                          </a:solidFill>
                          <a:effectLst/>
                        </a:rPr>
                        <a:t>419</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a:solidFill>
                            <a:schemeClr val="bg1"/>
                          </a:solidFill>
                          <a:effectLst/>
                        </a:rPr>
                        <a:t>438</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a:solidFill>
                            <a:schemeClr val="bg1"/>
                          </a:solidFill>
                          <a:effectLst/>
                        </a:rPr>
                        <a:t>472</a:t>
                      </a:r>
                      <a:endParaRPr lang="pl-PL" sz="1600" b="1" i="0" u="none" strike="noStrike">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499</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472</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bg2">
                        <a:lumMod val="75000"/>
                        <a:alpha val="57000"/>
                      </a:schemeClr>
                    </a:solidFill>
                  </a:tcPr>
                </a:tc>
                <a:tc>
                  <a:txBody>
                    <a:bodyPr/>
                    <a:lstStyle/>
                    <a:p>
                      <a:pPr algn="ctr" rtl="0" fontAlgn="ctr"/>
                      <a:r>
                        <a:rPr lang="pl-PL" sz="1600" b="1" u="none" strike="noStrike" dirty="0">
                          <a:solidFill>
                            <a:schemeClr val="bg1"/>
                          </a:solidFill>
                          <a:effectLst/>
                        </a:rPr>
                        <a:t>486</a:t>
                      </a:r>
                      <a:endParaRPr lang="pl-PL" sz="1600" b="1" i="0" u="none" strike="noStrike" dirty="0">
                        <a:solidFill>
                          <a:schemeClr val="bg1"/>
                        </a:solidFill>
                        <a:effectLst/>
                        <a:latin typeface="Calibri" panose="020F0502020204030204" pitchFamily="34" charset="0"/>
                      </a:endParaRPr>
                    </a:p>
                  </a:txBody>
                  <a:tcPr marL="9525" marR="9525" marT="9525" marB="0" anchor="ctr">
                    <a:solidFill>
                      <a:schemeClr val="tx1">
                        <a:lumMod val="65000"/>
                        <a:lumOff val="35000"/>
                        <a:alpha val="57000"/>
                      </a:schemeClr>
                    </a:solidFill>
                  </a:tcPr>
                </a:tc>
                <a:extLst>
                  <a:ext uri="{0D108BD9-81ED-4DB2-BD59-A6C34878D82A}">
                    <a16:rowId xmlns:a16="http://schemas.microsoft.com/office/drawing/2014/main" val="2504816323"/>
                  </a:ext>
                </a:extLst>
              </a:tr>
            </a:tbl>
          </a:graphicData>
        </a:graphic>
      </p:graphicFrame>
      <p:sp>
        <p:nvSpPr>
          <p:cNvPr id="10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72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30</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539153" y="451227"/>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p:cNvPicPr/>
          <p:nvPr/>
        </p:nvPicPr>
        <p:blipFill>
          <a:blip r:embed="rId5">
            <a:extLst>
              <a:ext uri="{28A0092B-C50C-407E-A947-70E740481C1C}">
                <a14:useLocalDpi xmlns:a14="http://schemas.microsoft.com/office/drawing/2010/main"/>
              </a:ext>
            </a:extLst>
          </a:blip>
          <a:srcRect/>
          <a:stretch>
            <a:fillRect/>
          </a:stretch>
        </p:blipFill>
        <p:spPr bwMode="auto">
          <a:xfrm>
            <a:off x="4978400" y="1590267"/>
            <a:ext cx="6682492" cy="4248472"/>
          </a:xfrm>
          <a:prstGeom prst="rect">
            <a:avLst/>
          </a:prstGeom>
          <a:noFill/>
          <a:effectLst>
            <a:outerShdw blurRad="63500" sx="102000" sy="102000" algn="ctr" rotWithShape="0">
              <a:prstClr val="black">
                <a:alpha val="40000"/>
              </a:prstClr>
            </a:outerShdw>
          </a:effectLst>
        </p:spPr>
      </p:pic>
      <p:sp>
        <p:nvSpPr>
          <p:cNvPr id="10" name="Prostokąt 9"/>
          <p:cNvSpPr/>
          <p:nvPr/>
        </p:nvSpPr>
        <p:spPr>
          <a:xfrm>
            <a:off x="2849674" y="1590267"/>
            <a:ext cx="1844628" cy="3539430"/>
          </a:xfrm>
          <a:prstGeom prst="rect">
            <a:avLst/>
          </a:prstGeom>
        </p:spPr>
        <p:txBody>
          <a:bodyPr wrap="square">
            <a:spAutoFit/>
          </a:bodyPr>
          <a:lstStyle/>
          <a:p>
            <a:r>
              <a:rPr lang="pl-PL" sz="1600" dirty="0">
                <a:latin typeface="+mn-lt"/>
              </a:rPr>
              <a:t>Zdjęcie przedstawia dojazd do garażu podziemnego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budynku (kolor zielony) oraz miejsce gdzie </a:t>
            </a:r>
            <a:br>
              <a:rPr lang="pl-PL" sz="1600" dirty="0">
                <a:latin typeface="+mn-lt"/>
              </a:rPr>
            </a:br>
            <a:r>
              <a:rPr lang="pl-PL" sz="1600" dirty="0">
                <a:latin typeface="+mn-lt"/>
              </a:rPr>
              <a:t>w przypadku istniejącej bramy przemysłowej (kolor czerwony) odbiór odpadów stałby się szybszy</a:t>
            </a:r>
            <a:br>
              <a:rPr lang="pl-PL" sz="1600" dirty="0">
                <a:latin typeface="+mn-lt"/>
              </a:rPr>
            </a:br>
            <a:r>
              <a:rPr lang="pl-PL" sz="1600" dirty="0">
                <a:latin typeface="+mn-lt"/>
              </a:rPr>
              <a:t>i bardziej ekonomiczny.</a:t>
            </a:r>
            <a:endParaRPr lang="pl-PL" sz="1600" b="1" dirty="0">
              <a:latin typeface="+mn-lt"/>
            </a:endParaRPr>
          </a:p>
        </p:txBody>
      </p:sp>
    </p:spTree>
    <p:extLst>
      <p:ext uri="{BB962C8B-B14F-4D97-AF65-F5344CB8AC3E}">
        <p14:creationId xmlns:p14="http://schemas.microsoft.com/office/powerpoint/2010/main" val="678209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31</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886815" y="554008"/>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sp>
        <p:nvSpPr>
          <p:cNvPr id="9" name="Prostokąt 8"/>
          <p:cNvSpPr/>
          <p:nvPr/>
        </p:nvSpPr>
        <p:spPr>
          <a:xfrm>
            <a:off x="9386675" y="1436371"/>
            <a:ext cx="1902268" cy="4278094"/>
          </a:xfrm>
          <a:prstGeom prst="rect">
            <a:avLst/>
          </a:prstGeom>
        </p:spPr>
        <p:txBody>
          <a:bodyPr wrap="square">
            <a:spAutoFit/>
          </a:bodyPr>
          <a:lstStyle/>
          <a:p>
            <a:r>
              <a:rPr lang="pl-PL" sz="1600" dirty="0">
                <a:latin typeface="+mn-lt"/>
              </a:rPr>
              <a:t>Miejsce do gromadzenia odpadów komunalnych znajduje się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parkingu podziemnym, pracownicy ręcznie muszą wyciągać pojemniki na zewnątrz, wjazd/wyjazd </a:t>
            </a:r>
            <a:r>
              <a:rPr lang="pl-PL" sz="1600" dirty="0" smtClean="0">
                <a:latin typeface="+mn-lt"/>
              </a:rPr>
              <a:t/>
            </a:r>
            <a:br>
              <a:rPr lang="pl-PL" sz="1600" dirty="0" smtClean="0">
                <a:latin typeface="+mn-lt"/>
              </a:rPr>
            </a:br>
            <a:r>
              <a:rPr lang="pl-PL" sz="1600" dirty="0" smtClean="0">
                <a:latin typeface="+mn-lt"/>
              </a:rPr>
              <a:t>z </a:t>
            </a:r>
            <a:r>
              <a:rPr lang="pl-PL" sz="1600" dirty="0">
                <a:latin typeface="+mn-lt"/>
              </a:rPr>
              <a:t>parkingu podziemnego jest utrudniony ze względu na znaczny spadek terenu. </a:t>
            </a:r>
            <a:endParaRPr lang="pl-PL" sz="1600" b="1" dirty="0">
              <a:latin typeface="+mn-lt"/>
            </a:endParaRPr>
          </a:p>
        </p:txBody>
      </p:sp>
      <p:pic>
        <p:nvPicPr>
          <p:cNvPr id="10" name="Obraz 9" descr="C:\Users\przemyslaw.kowalczyk\Desktop\Powsatńców Wielkopolskich13G;.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01468" y="1436371"/>
            <a:ext cx="6158712" cy="4194809"/>
          </a:xfrm>
          <a:prstGeom prst="rect">
            <a:avLst/>
          </a:prstGeom>
          <a:no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62857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32</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4"/>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539153" y="444152"/>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descr="C:\Users\przemyslaw.kowalczyk\AppData\Local\Microsoft\Windows\INetCache\Content.Outlook\EKVQFDB4\DSC_0206.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88970" y="1520326"/>
            <a:ext cx="7307706" cy="4108481"/>
          </a:xfrm>
          <a:prstGeom prst="rect">
            <a:avLst/>
          </a:prstGeom>
          <a:noFill/>
          <a:ln>
            <a:noFill/>
          </a:ln>
          <a:effectLst>
            <a:outerShdw blurRad="63500" sx="102000" sy="102000" algn="ctr" rotWithShape="0">
              <a:prstClr val="black">
                <a:alpha val="40000"/>
              </a:prstClr>
            </a:outerShdw>
          </a:effectLst>
        </p:spPr>
      </p:pic>
      <p:sp>
        <p:nvSpPr>
          <p:cNvPr id="10" name="Prostokąt 9"/>
          <p:cNvSpPr/>
          <p:nvPr/>
        </p:nvSpPr>
        <p:spPr>
          <a:xfrm>
            <a:off x="2626064" y="1395134"/>
            <a:ext cx="1361320" cy="2800767"/>
          </a:xfrm>
          <a:prstGeom prst="rect">
            <a:avLst/>
          </a:prstGeom>
        </p:spPr>
        <p:txBody>
          <a:bodyPr wrap="square">
            <a:spAutoFit/>
          </a:bodyPr>
          <a:lstStyle/>
          <a:p>
            <a:r>
              <a:rPr lang="pl-PL" sz="1600" dirty="0">
                <a:latin typeface="+mn-lt"/>
              </a:rPr>
              <a:t>Miejsce do gromadzenia odpadów komunalnych znajduje się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parkingu podziemnym o znacznym stopniu nachylenia podjazdu.</a:t>
            </a:r>
            <a:endParaRPr lang="pl-PL" sz="1600" b="1" dirty="0">
              <a:latin typeface="+mn-lt"/>
            </a:endParaRPr>
          </a:p>
        </p:txBody>
      </p:sp>
    </p:spTree>
    <p:extLst>
      <p:ext uri="{BB962C8B-B14F-4D97-AF65-F5344CB8AC3E}">
        <p14:creationId xmlns:p14="http://schemas.microsoft.com/office/powerpoint/2010/main" val="3668263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33</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35" name="Title 1"/>
          <p:cNvSpPr txBox="1">
            <a:spLocks/>
          </p:cNvSpPr>
          <p:nvPr/>
        </p:nvSpPr>
        <p:spPr bwMode="auto">
          <a:xfrm>
            <a:off x="1632155" y="746787"/>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sp>
        <p:nvSpPr>
          <p:cNvPr id="36" name="Prostokąt 35"/>
          <p:cNvSpPr/>
          <p:nvPr/>
        </p:nvSpPr>
        <p:spPr>
          <a:xfrm>
            <a:off x="9677295" y="1898837"/>
            <a:ext cx="2096591" cy="3293209"/>
          </a:xfrm>
          <a:prstGeom prst="rect">
            <a:avLst/>
          </a:prstGeom>
        </p:spPr>
        <p:txBody>
          <a:bodyPr wrap="square">
            <a:spAutoFit/>
          </a:bodyPr>
          <a:lstStyle/>
          <a:p>
            <a:r>
              <a:rPr lang="pl-PL" sz="1600" dirty="0">
                <a:latin typeface="+mn-lt"/>
              </a:rPr>
              <a:t>Utrudnienia wynikające z lokalizacji miejsca do gromadzenia odpadów komunalnych w garażu podziemnym mogłaby rozwiązać dodatkowa brama przemysłowa (wskazana strzałką) analogiczna jak istniejące bramy przemysłowe (na lewo od proponowanej).</a:t>
            </a:r>
            <a:endParaRPr lang="pl-PL" sz="1600" b="1" dirty="0">
              <a:latin typeface="+mn-lt"/>
            </a:endParaRPr>
          </a:p>
        </p:txBody>
      </p:sp>
      <p:pic>
        <p:nvPicPr>
          <p:cNvPr id="37" name="Picture 2" descr="D:\SITK2\foto_black\ICE_kraków_bl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740" y="1911949"/>
            <a:ext cx="6613601" cy="317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976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34</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451078" y="568259"/>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Picture 2" descr="3 MAJA 9 IMG_20170830_112459247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6338" y="2216159"/>
            <a:ext cx="2362103" cy="31497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3" descr="3 MAJA 9 IMG_20170830_112459247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1117" y="2234541"/>
            <a:ext cx="4185559" cy="31383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Prostokąt 10"/>
          <p:cNvSpPr/>
          <p:nvPr/>
        </p:nvSpPr>
        <p:spPr>
          <a:xfrm>
            <a:off x="2662818" y="1735804"/>
            <a:ext cx="1832510" cy="4278094"/>
          </a:xfrm>
          <a:prstGeom prst="rect">
            <a:avLst/>
          </a:prstGeom>
        </p:spPr>
        <p:txBody>
          <a:bodyPr wrap="square">
            <a:spAutoFit/>
          </a:bodyPr>
          <a:lstStyle/>
          <a:p>
            <a:r>
              <a:rPr lang="pl-PL" sz="1600" dirty="0">
                <a:latin typeface="+mn-lt"/>
              </a:rPr>
              <a:t>Brak możliwości dojazdu do pomieszczenia gromadzenia odpadów przez pojazd odbierający odpady skutkuje koniecznością „ręcznego” wyciągania pojemników na zewnątrz budynku. Nachylenie podjazdu w miejscu najbardziej stromym to ponad 9°(ok. 16%).</a:t>
            </a:r>
            <a:endParaRPr lang="pl-PL" sz="1600" b="1" dirty="0">
              <a:latin typeface="+mn-lt"/>
            </a:endParaRPr>
          </a:p>
        </p:txBody>
      </p:sp>
    </p:spTree>
    <p:extLst>
      <p:ext uri="{BB962C8B-B14F-4D97-AF65-F5344CB8AC3E}">
        <p14:creationId xmlns:p14="http://schemas.microsoft.com/office/powerpoint/2010/main" val="1161913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35</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886815" y="604288"/>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descr="C:\Users\piotr.tompor\Desktop\złe altany\2018-02-05-13-10-21_AATSC.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0062" y="1748570"/>
            <a:ext cx="2874612" cy="3880041"/>
          </a:xfrm>
          <a:prstGeom prst="rect">
            <a:avLst/>
          </a:prstGeom>
          <a:noFill/>
          <a:ln>
            <a:noFill/>
          </a:ln>
          <a:effectLst>
            <a:outerShdw blurRad="63500" sx="102000" sy="102000" algn="ctr" rotWithShape="0">
              <a:prstClr val="black">
                <a:alpha val="40000"/>
              </a:prstClr>
            </a:outerShdw>
          </a:effectLst>
        </p:spPr>
      </p:pic>
      <p:pic>
        <p:nvPicPr>
          <p:cNvPr id="10" name="Obraz 9" descr="C:\Users\piotr.tompor\Desktop\złe altany\2018-02-05-13-10-25_AATSC.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03585" y="1748570"/>
            <a:ext cx="2880320" cy="3887746"/>
          </a:xfrm>
          <a:prstGeom prst="rect">
            <a:avLst/>
          </a:prstGeom>
          <a:noFill/>
          <a:ln>
            <a:noFill/>
          </a:ln>
          <a:effectLst>
            <a:outerShdw blurRad="63500" sx="102000" sy="102000" algn="ctr" rotWithShape="0">
              <a:prstClr val="black">
                <a:alpha val="40000"/>
              </a:prstClr>
            </a:outerShdw>
          </a:effectLst>
        </p:spPr>
      </p:pic>
      <p:sp>
        <p:nvSpPr>
          <p:cNvPr id="11" name="Prostokąt 10"/>
          <p:cNvSpPr/>
          <p:nvPr/>
        </p:nvSpPr>
        <p:spPr>
          <a:xfrm>
            <a:off x="9288741" y="1603790"/>
            <a:ext cx="2042199" cy="2554545"/>
          </a:xfrm>
          <a:prstGeom prst="rect">
            <a:avLst/>
          </a:prstGeom>
        </p:spPr>
        <p:txBody>
          <a:bodyPr wrap="square">
            <a:spAutoFit/>
          </a:bodyPr>
          <a:lstStyle/>
          <a:p>
            <a:r>
              <a:rPr lang="pl-PL" sz="1600" dirty="0">
                <a:latin typeface="+mn-lt"/>
              </a:rPr>
              <a:t>Miejsce gromadzenia odpadów zlokalizowane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garażu podziemnym </a:t>
            </a:r>
            <a:r>
              <a:rPr lang="pl-PL" sz="1600" dirty="0" smtClean="0">
                <a:latin typeface="+mn-lt"/>
              </a:rPr>
              <a:t/>
            </a:r>
            <a:br>
              <a:rPr lang="pl-PL" sz="1600" dirty="0" smtClean="0">
                <a:latin typeface="+mn-lt"/>
              </a:rPr>
            </a:br>
            <a:r>
              <a:rPr lang="pl-PL" sz="1600" dirty="0" smtClean="0">
                <a:latin typeface="+mn-lt"/>
              </a:rPr>
              <a:t>o </a:t>
            </a:r>
            <a:r>
              <a:rPr lang="pl-PL" sz="1600" dirty="0">
                <a:latin typeface="+mn-lt"/>
              </a:rPr>
              <a:t>znacznym stopniu nachylenia wjazdu. Pojemniki do odbioru wyciągane są ręcznie przez pracowników na zewnątrz budynku.</a:t>
            </a:r>
            <a:endParaRPr lang="pl-PL" sz="1600" b="1" dirty="0">
              <a:latin typeface="+mn-lt"/>
            </a:endParaRPr>
          </a:p>
        </p:txBody>
      </p:sp>
    </p:spTree>
    <p:extLst>
      <p:ext uri="{BB962C8B-B14F-4D97-AF65-F5344CB8AC3E}">
        <p14:creationId xmlns:p14="http://schemas.microsoft.com/office/powerpoint/2010/main" val="1318462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36</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368262" y="654209"/>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descr="C:\Users\robert.kisiel\AppData\Local\Microsoft\Windows\INetCache\Content.Word\DSCN4866.jpg"/>
          <p:cNvPicPr/>
          <p:nvPr/>
        </p:nvPicPr>
        <p:blipFill rotWithShape="1">
          <a:blip r:embed="rId4" cstate="screen">
            <a:extLst>
              <a:ext uri="{28A0092B-C50C-407E-A947-70E740481C1C}">
                <a14:useLocalDpi xmlns:a14="http://schemas.microsoft.com/office/drawing/2010/main"/>
              </a:ext>
            </a:extLst>
          </a:blip>
          <a:srcRect/>
          <a:stretch/>
        </p:blipFill>
        <p:spPr bwMode="auto">
          <a:xfrm>
            <a:off x="4982302" y="1744447"/>
            <a:ext cx="6348623" cy="4176464"/>
          </a:xfrm>
          <a:prstGeom prst="rect">
            <a:avLst/>
          </a:prstGeom>
          <a:noFill/>
          <a:ln>
            <a:noFill/>
          </a:ln>
          <a:effectLst>
            <a:outerShdw blurRad="63500" sx="102000" sy="102000" algn="ctr" rotWithShape="0">
              <a:prstClr val="black">
                <a:alpha val="40000"/>
              </a:prstClr>
            </a:outerShdw>
          </a:effectLst>
        </p:spPr>
      </p:pic>
      <p:sp>
        <p:nvSpPr>
          <p:cNvPr id="10" name="Prostokąt 9"/>
          <p:cNvSpPr/>
          <p:nvPr/>
        </p:nvSpPr>
        <p:spPr>
          <a:xfrm>
            <a:off x="2551112" y="1684486"/>
            <a:ext cx="2236696" cy="4031873"/>
          </a:xfrm>
          <a:prstGeom prst="rect">
            <a:avLst/>
          </a:prstGeom>
        </p:spPr>
        <p:txBody>
          <a:bodyPr wrap="square">
            <a:spAutoFit/>
          </a:bodyPr>
          <a:lstStyle/>
          <a:p>
            <a:r>
              <a:rPr lang="pl-PL" sz="1600" dirty="0">
                <a:latin typeface="+mn-lt"/>
              </a:rPr>
              <a:t>Altana dla nieruchomości wielorodzinnej, której rozmiar nie gwarantuje prawidłowej gospodarki odpadami komunalnymi (wymagane jest umieszczenie niej co najmniej czterech pojemników). </a:t>
            </a:r>
            <a:br>
              <a:rPr lang="pl-PL" sz="1600" dirty="0">
                <a:latin typeface="+mn-lt"/>
              </a:rPr>
            </a:br>
            <a:r>
              <a:rPr lang="pl-PL" sz="1600" dirty="0">
                <a:latin typeface="+mn-lt"/>
              </a:rPr>
              <a:t>W projekcie nie uwzględniono miejsca na ustawienie regulaminowego pojemnika na szkło typu „igloo”.</a:t>
            </a:r>
            <a:endParaRPr lang="pl-PL" sz="1600" b="1" dirty="0">
              <a:latin typeface="+mn-lt"/>
            </a:endParaRPr>
          </a:p>
        </p:txBody>
      </p:sp>
    </p:spTree>
    <p:extLst>
      <p:ext uri="{BB962C8B-B14F-4D97-AF65-F5344CB8AC3E}">
        <p14:creationId xmlns:p14="http://schemas.microsoft.com/office/powerpoint/2010/main" val="2903737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37</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924588" y="633311"/>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descr="C:\Users\robert.kisiel\AppData\Local\Microsoft\Windows\INetCache\Content.Word\DSCN5032.jpg"/>
          <p:cNvPicPr/>
          <p:nvPr/>
        </p:nvPicPr>
        <p:blipFill rotWithShape="1">
          <a:blip r:embed="rId4" cstate="screen">
            <a:extLst>
              <a:ext uri="{28A0092B-C50C-407E-A947-70E740481C1C}">
                <a14:useLocalDpi xmlns:a14="http://schemas.microsoft.com/office/drawing/2010/main"/>
              </a:ext>
            </a:extLst>
          </a:blip>
          <a:srcRect/>
          <a:stretch/>
        </p:blipFill>
        <p:spPr bwMode="auto">
          <a:xfrm>
            <a:off x="2933700" y="1658129"/>
            <a:ext cx="6202680" cy="3995911"/>
          </a:xfrm>
          <a:prstGeom prst="rect">
            <a:avLst/>
          </a:prstGeom>
          <a:noFill/>
          <a:ln>
            <a:noFill/>
          </a:ln>
          <a:effectLst>
            <a:outerShdw blurRad="63500" sx="102000" sy="102000" algn="ctr" rotWithShape="0">
              <a:prstClr val="black">
                <a:alpha val="40000"/>
              </a:prstClr>
            </a:outerShdw>
          </a:effectLst>
        </p:spPr>
      </p:pic>
      <p:sp>
        <p:nvSpPr>
          <p:cNvPr id="10" name="Prostokąt 9"/>
          <p:cNvSpPr/>
          <p:nvPr/>
        </p:nvSpPr>
        <p:spPr>
          <a:xfrm>
            <a:off x="9369916" y="1566848"/>
            <a:ext cx="1985643" cy="2062103"/>
          </a:xfrm>
          <a:prstGeom prst="rect">
            <a:avLst/>
          </a:prstGeom>
        </p:spPr>
        <p:txBody>
          <a:bodyPr wrap="square">
            <a:spAutoFit/>
          </a:bodyPr>
          <a:lstStyle/>
          <a:p>
            <a:r>
              <a:rPr lang="pl-PL" sz="1600" dirty="0">
                <a:latin typeface="+mn-lt"/>
              </a:rPr>
              <a:t>Nieruchomość wielorodzinna</a:t>
            </a:r>
            <a:r>
              <a:rPr lang="pl-PL" sz="1600" dirty="0" smtClean="0">
                <a:latin typeface="+mn-lt"/>
              </a:rPr>
              <a:t>. </a:t>
            </a:r>
            <a:r>
              <a:rPr lang="pl-PL" sz="1600" dirty="0">
                <a:latin typeface="+mn-lt"/>
              </a:rPr>
              <a:t>Pojemniki ustawione na niewielkim podwórzu. Brak  możliwości dojazdu samochodu specjalistycznego.</a:t>
            </a:r>
            <a:endParaRPr lang="pl-PL" sz="1600" b="1" dirty="0">
              <a:latin typeface="+mn-lt"/>
            </a:endParaRPr>
          </a:p>
        </p:txBody>
      </p:sp>
    </p:spTree>
    <p:extLst>
      <p:ext uri="{BB962C8B-B14F-4D97-AF65-F5344CB8AC3E}">
        <p14:creationId xmlns:p14="http://schemas.microsoft.com/office/powerpoint/2010/main" val="1085226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38</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539153" y="628600"/>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descr="C:\Users\piotr.tompor\Desktop\złe altany\IMAG0815.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3767" y="1744811"/>
            <a:ext cx="7002908" cy="4084614"/>
          </a:xfrm>
          <a:prstGeom prst="rect">
            <a:avLst/>
          </a:prstGeom>
          <a:noFill/>
          <a:ln>
            <a:noFill/>
          </a:ln>
          <a:effectLst>
            <a:outerShdw blurRad="63500" sx="102000" sy="102000" algn="ctr" rotWithShape="0">
              <a:prstClr val="black">
                <a:alpha val="40000"/>
              </a:prstClr>
            </a:outerShdw>
          </a:effectLst>
        </p:spPr>
      </p:pic>
      <p:sp>
        <p:nvSpPr>
          <p:cNvPr id="10" name="Prostokąt 9"/>
          <p:cNvSpPr/>
          <p:nvPr/>
        </p:nvSpPr>
        <p:spPr>
          <a:xfrm>
            <a:off x="2614157" y="1607775"/>
            <a:ext cx="1756605" cy="4247317"/>
          </a:xfrm>
          <a:prstGeom prst="rect">
            <a:avLst/>
          </a:prstGeom>
        </p:spPr>
        <p:txBody>
          <a:bodyPr wrap="square">
            <a:spAutoFit/>
          </a:bodyPr>
          <a:lstStyle/>
          <a:p>
            <a:r>
              <a:rPr lang="pl-PL" sz="1500" dirty="0">
                <a:latin typeface="+mn-lt"/>
              </a:rPr>
              <a:t>Usytuowanie wejścia do altany śmietnikowej od strony miejsca postojowego uniemożliwia odbiór odpadów przy niewłaściwym parkowaniu aut </a:t>
            </a:r>
            <a:r>
              <a:rPr lang="pl-PL" sz="1500" dirty="0" smtClean="0">
                <a:latin typeface="+mn-lt"/>
              </a:rPr>
              <a:t/>
            </a:r>
            <a:br>
              <a:rPr lang="pl-PL" sz="1500" dirty="0" smtClean="0">
                <a:latin typeface="+mn-lt"/>
              </a:rPr>
            </a:br>
            <a:r>
              <a:rPr lang="pl-PL" sz="1500" dirty="0" smtClean="0">
                <a:latin typeface="+mn-lt"/>
              </a:rPr>
              <a:t>tj</a:t>
            </a:r>
            <a:r>
              <a:rPr lang="pl-PL" sz="1500" dirty="0">
                <a:latin typeface="+mn-lt"/>
              </a:rPr>
              <a:t>. zbyt blisko </a:t>
            </a:r>
            <a:r>
              <a:rPr lang="pl-PL" sz="1500" dirty="0" smtClean="0">
                <a:latin typeface="+mn-lt"/>
              </a:rPr>
              <a:t>drzwi.</a:t>
            </a:r>
          </a:p>
          <a:p>
            <a:pPr>
              <a:spcBef>
                <a:spcPts val="300"/>
              </a:spcBef>
            </a:pPr>
            <a:r>
              <a:rPr lang="pl-PL" sz="1500" dirty="0" smtClean="0">
                <a:latin typeface="+mn-lt"/>
              </a:rPr>
              <a:t>Ponadto </a:t>
            </a:r>
            <a:r>
              <a:rPr lang="pl-PL" sz="1500" dirty="0">
                <a:latin typeface="+mn-lt"/>
              </a:rPr>
              <a:t>zamontowane ograniczniki parkingowe</a:t>
            </a:r>
            <a:r>
              <a:rPr lang="pl-PL" sz="1500" dirty="0" smtClean="0">
                <a:latin typeface="+mn-lt"/>
              </a:rPr>
              <a:t>,  </a:t>
            </a:r>
            <a:r>
              <a:rPr lang="pl-PL" sz="1500" dirty="0">
                <a:latin typeface="+mn-lt"/>
              </a:rPr>
              <a:t>utrudniają transport pojemników do samochodu specjalistycznego.</a:t>
            </a:r>
            <a:endParaRPr lang="pl-PL" sz="1500" b="1" dirty="0">
              <a:latin typeface="+mn-lt"/>
            </a:endParaRPr>
          </a:p>
        </p:txBody>
      </p:sp>
    </p:spTree>
    <p:extLst>
      <p:ext uri="{BB962C8B-B14F-4D97-AF65-F5344CB8AC3E}">
        <p14:creationId xmlns:p14="http://schemas.microsoft.com/office/powerpoint/2010/main" val="270672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39</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713036" y="600633"/>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9" name="Obraz 8" descr="C:\Users\piotr.tompor\Desktop\złe altany\IMAG0802.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534466"/>
            <a:ext cx="2349430" cy="4179240"/>
          </a:xfrm>
          <a:prstGeom prst="rect">
            <a:avLst/>
          </a:prstGeom>
          <a:noFill/>
          <a:ln>
            <a:noFill/>
          </a:ln>
          <a:effectLst>
            <a:outerShdw blurRad="63500" sx="102000" sy="102000" algn="ctr" rotWithShape="0">
              <a:prstClr val="black">
                <a:alpha val="40000"/>
              </a:prstClr>
            </a:outerShdw>
          </a:effectLst>
        </p:spPr>
      </p:pic>
      <p:pic>
        <p:nvPicPr>
          <p:cNvPr id="10" name="Obraz 9" descr="C:\Users\piotr.tompor\Desktop\złe altany\IMAG0799.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5136" y="1529041"/>
            <a:ext cx="2355529" cy="4190089"/>
          </a:xfrm>
          <a:prstGeom prst="rect">
            <a:avLst/>
          </a:prstGeom>
          <a:noFill/>
          <a:ln>
            <a:noFill/>
          </a:ln>
          <a:effectLst>
            <a:outerShdw blurRad="63500" sx="102000" sy="102000" algn="ctr" rotWithShape="0">
              <a:prstClr val="black">
                <a:alpha val="40000"/>
              </a:prstClr>
            </a:outerShdw>
          </a:effectLst>
        </p:spPr>
      </p:pic>
      <p:sp>
        <p:nvSpPr>
          <p:cNvPr id="11" name="Prostokąt 10"/>
          <p:cNvSpPr/>
          <p:nvPr/>
        </p:nvSpPr>
        <p:spPr>
          <a:xfrm>
            <a:off x="8929414" y="1534466"/>
            <a:ext cx="1426166" cy="3785652"/>
          </a:xfrm>
          <a:prstGeom prst="rect">
            <a:avLst/>
          </a:prstGeom>
        </p:spPr>
        <p:txBody>
          <a:bodyPr wrap="square">
            <a:spAutoFit/>
          </a:bodyPr>
          <a:lstStyle/>
          <a:p>
            <a:r>
              <a:rPr lang="pl-PL" sz="1600" dirty="0">
                <a:latin typeface="+mn-lt"/>
              </a:rPr>
              <a:t>Podjazd prowadzi do pomieszczenia zsypowego,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którym użytkowane są pojemniki o pojemności 0,66 m</a:t>
            </a:r>
            <a:r>
              <a:rPr lang="pl-PL" sz="1600" baseline="30000" dirty="0">
                <a:latin typeface="+mn-lt"/>
              </a:rPr>
              <a:t>3</a:t>
            </a:r>
            <a:r>
              <a:rPr lang="pl-PL" sz="1600" dirty="0">
                <a:latin typeface="+mn-lt"/>
              </a:rPr>
              <a:t>. Utrudnia to odbiór </a:t>
            </a:r>
            <a:r>
              <a:rPr lang="pl-PL" sz="1600" dirty="0" smtClean="0">
                <a:latin typeface="+mn-lt"/>
              </a:rPr>
              <a:t/>
            </a:r>
            <a:br>
              <a:rPr lang="pl-PL" sz="1600" dirty="0" smtClean="0">
                <a:latin typeface="+mn-lt"/>
              </a:rPr>
            </a:br>
            <a:r>
              <a:rPr lang="pl-PL" sz="1600" dirty="0" smtClean="0">
                <a:latin typeface="+mn-lt"/>
              </a:rPr>
              <a:t>z </a:t>
            </a:r>
            <a:r>
              <a:rPr lang="pl-PL" sz="1600" dirty="0">
                <a:latin typeface="+mn-lt"/>
              </a:rPr>
              <a:t>powodu wagi oraz gabarytów pojemników.</a:t>
            </a:r>
            <a:endParaRPr lang="pl-PL" sz="1600" b="1" dirty="0">
              <a:latin typeface="+mn-lt"/>
            </a:endParaRPr>
          </a:p>
        </p:txBody>
      </p:sp>
    </p:spTree>
    <p:extLst>
      <p:ext uri="{BB962C8B-B14F-4D97-AF65-F5344CB8AC3E}">
        <p14:creationId xmlns:p14="http://schemas.microsoft.com/office/powerpoint/2010/main" val="2369160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4</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sp>
        <p:nvSpPr>
          <p:cNvPr id="24" name="pole tekstowe 23">
            <a:extLst>
              <a:ext uri="{FF2B5EF4-FFF2-40B4-BE49-F238E27FC236}">
                <a16:creationId xmlns:a16="http://schemas.microsoft.com/office/drawing/2014/main" id="{C8A2E333-5B50-D349-A590-68502812B705}"/>
              </a:ext>
            </a:extLst>
          </p:cNvPr>
          <p:cNvSpPr txBox="1"/>
          <p:nvPr/>
        </p:nvSpPr>
        <p:spPr>
          <a:xfrm>
            <a:off x="2985955" y="5482005"/>
            <a:ext cx="5190745" cy="338554"/>
          </a:xfrm>
          <a:prstGeom prst="rect">
            <a:avLst/>
          </a:prstGeom>
          <a:noFill/>
        </p:spPr>
        <p:txBody>
          <a:bodyPr wrap="square" rtlCol="0">
            <a:spAutoFit/>
          </a:bodyPr>
          <a:lstStyle/>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segregacja odpadów w miejscu zamieszkania</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grpSp>
        <p:nvGrpSpPr>
          <p:cNvPr id="30" name="Grupa 29"/>
          <p:cNvGrpSpPr/>
          <p:nvPr/>
        </p:nvGrpSpPr>
        <p:grpSpPr>
          <a:xfrm>
            <a:off x="9211484" y="1656741"/>
            <a:ext cx="2624547" cy="2609418"/>
            <a:chOff x="6892678" y="3763864"/>
            <a:chExt cx="1927041" cy="1915933"/>
          </a:xfrm>
        </p:grpSpPr>
        <p:pic>
          <p:nvPicPr>
            <p:cNvPr id="31" name="Picture 2" descr="C:\Users\magdalena.salawa\Desktop\pojemnik grafitowy 1100.pn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foregroundMark x1="14986" y1="80870" x2="26801" y2="92464"/>
                          <a14:foregroundMark x1="68876" y1="83478" x2="80980" y2="95652"/>
                          <a14:foregroundMark x1="87032" y1="83188" x2="87896" y2="34493"/>
                          <a14:foregroundMark x1="82997" y1="9855" x2="96542" y2="13623"/>
                          <a14:foregroundMark x1="80403" y1="15942" x2="86167" y2="15072"/>
                          <a14:foregroundMark x1="75793" y1="33913" x2="76081" y2="20870"/>
                          <a14:foregroundMark x1="9798" y1="25797" x2="9510" y2="17971"/>
                          <a14:foregroundMark x1="6628" y1="13333" x2="8934" y2="9565"/>
                          <a14:foregroundMark x1="12392" y1="80870" x2="14697" y2="82609"/>
                          <a14:foregroundMark x1="91931" y1="25797" x2="91643" y2="19420"/>
                        </a14:backgroundRemoval>
                      </a14:imgEffect>
                    </a14:imgLayer>
                  </a14:imgProps>
                </a:ext>
                <a:ext uri="{28A0092B-C50C-407E-A947-70E740481C1C}">
                  <a14:useLocalDpi xmlns:a14="http://schemas.microsoft.com/office/drawing/2010/main"/>
                </a:ext>
              </a:extLst>
            </a:blip>
            <a:srcRect/>
            <a:stretch>
              <a:fillRect/>
            </a:stretch>
          </p:blipFill>
          <p:spPr bwMode="auto">
            <a:xfrm>
              <a:off x="6892678" y="3763864"/>
              <a:ext cx="1927041" cy="1915933"/>
            </a:xfrm>
            <a:prstGeom prst="rect">
              <a:avLst/>
            </a:prstGeom>
            <a:noFill/>
            <a:extLst>
              <a:ext uri="{909E8E84-426E-40DD-AFC4-6F175D3DCCD1}">
                <a14:hiddenFill xmlns:a14="http://schemas.microsoft.com/office/drawing/2010/main">
                  <a:solidFill>
                    <a:srgbClr val="FFFFFF"/>
                  </a:solidFill>
                </a14:hiddenFill>
              </a:ext>
            </a:extLst>
          </p:spPr>
        </p:pic>
        <p:sp>
          <p:nvSpPr>
            <p:cNvPr id="32" name="pole tekstowe 31"/>
            <p:cNvSpPr txBox="1"/>
            <p:nvPr/>
          </p:nvSpPr>
          <p:spPr>
            <a:xfrm>
              <a:off x="6960727" y="4245334"/>
              <a:ext cx="1595557" cy="628981"/>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400" dirty="0" smtClean="0"/>
                <a:t>ODPADY </a:t>
              </a:r>
            </a:p>
            <a:p>
              <a:r>
                <a:rPr lang="pl-PL" sz="2400" dirty="0" smtClean="0"/>
                <a:t>ZMIESZANE</a:t>
              </a:r>
              <a:endParaRPr lang="pl-PL" sz="2400" dirty="0"/>
            </a:p>
          </p:txBody>
        </p:sp>
      </p:grpSp>
      <p:grpSp>
        <p:nvGrpSpPr>
          <p:cNvPr id="33" name="Grupa 32"/>
          <p:cNvGrpSpPr/>
          <p:nvPr/>
        </p:nvGrpSpPr>
        <p:grpSpPr>
          <a:xfrm>
            <a:off x="2727643" y="1467320"/>
            <a:ext cx="2903745" cy="2755312"/>
            <a:chOff x="9361" y="3623830"/>
            <a:chExt cx="2272650" cy="2177958"/>
          </a:xfrm>
        </p:grpSpPr>
        <p:pic>
          <p:nvPicPr>
            <p:cNvPr id="34" name="Obraz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1" y="3623830"/>
              <a:ext cx="2272650" cy="2177958"/>
            </a:xfrm>
            <a:prstGeom prst="rect">
              <a:avLst/>
            </a:prstGeom>
            <a:ln>
              <a:noFill/>
            </a:ln>
            <a:effectLst>
              <a:outerShdw blurRad="63500" sx="102000" sy="102000" algn="ctr" rotWithShape="0">
                <a:prstClr val="black">
                  <a:alpha val="40000"/>
                </a:prstClr>
              </a:outerShdw>
            </a:effectLst>
          </p:spPr>
        </p:pic>
        <p:sp>
          <p:nvSpPr>
            <p:cNvPr id="35" name="pole tekstowe 34"/>
            <p:cNvSpPr txBox="1"/>
            <p:nvPr/>
          </p:nvSpPr>
          <p:spPr>
            <a:xfrm>
              <a:off x="292692" y="4108134"/>
              <a:ext cx="1893492" cy="82311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2000" b="1" dirty="0" smtClean="0">
                  <a:solidFill>
                    <a:schemeClr val="bg1"/>
                  </a:solidFill>
                  <a:latin typeface="+mn-lt"/>
                </a:rPr>
                <a:t>METALE</a:t>
              </a:r>
              <a:r>
                <a:rPr lang="pl-PL" sz="2000" b="1" dirty="0">
                  <a:solidFill>
                    <a:schemeClr val="bg1"/>
                  </a:solidFill>
                  <a:latin typeface="+mn-lt"/>
                </a:rPr>
                <a:t/>
              </a:r>
              <a:br>
                <a:rPr lang="pl-PL" sz="2000" b="1" dirty="0">
                  <a:solidFill>
                    <a:schemeClr val="bg1"/>
                  </a:solidFill>
                  <a:latin typeface="+mn-lt"/>
                </a:rPr>
              </a:br>
              <a:r>
                <a:rPr lang="pl-PL" sz="2000" b="1" dirty="0" smtClean="0">
                  <a:solidFill>
                    <a:schemeClr val="bg1"/>
                  </a:solidFill>
                  <a:latin typeface="+mn-lt"/>
                </a:rPr>
                <a:t>I TWORZYWA</a:t>
              </a:r>
            </a:p>
            <a:p>
              <a:pPr algn="ctr">
                <a:spcAft>
                  <a:spcPts val="200"/>
                </a:spcAft>
              </a:pPr>
              <a:r>
                <a:rPr lang="pl-PL" sz="2000" b="1" dirty="0" smtClean="0">
                  <a:solidFill>
                    <a:schemeClr val="bg1"/>
                  </a:solidFill>
                </a:rPr>
                <a:t>SZTUCZNE</a:t>
              </a:r>
              <a:endParaRPr lang="pl-PL" sz="2000" b="1" dirty="0">
                <a:solidFill>
                  <a:schemeClr val="bg1"/>
                </a:solidFill>
                <a:latin typeface="+mn-lt"/>
              </a:endParaRPr>
            </a:p>
          </p:txBody>
        </p:sp>
      </p:grpSp>
      <p:grpSp>
        <p:nvGrpSpPr>
          <p:cNvPr id="36" name="Grupa 35"/>
          <p:cNvGrpSpPr/>
          <p:nvPr/>
        </p:nvGrpSpPr>
        <p:grpSpPr>
          <a:xfrm>
            <a:off x="4912839" y="1428835"/>
            <a:ext cx="2627445" cy="2820320"/>
            <a:chOff x="2210255" y="3561446"/>
            <a:chExt cx="2059803" cy="2181660"/>
          </a:xfrm>
        </p:grpSpPr>
        <p:pic>
          <p:nvPicPr>
            <p:cNvPr id="37" name="Obraz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10255" y="3561446"/>
              <a:ext cx="2059803" cy="2181660"/>
            </a:xfrm>
            <a:prstGeom prst="rect">
              <a:avLst/>
            </a:prstGeom>
            <a:ln>
              <a:noFill/>
            </a:ln>
            <a:effectLst>
              <a:outerShdw blurRad="63500" sx="102000" sy="102000" algn="ctr" rotWithShape="0">
                <a:prstClr val="black">
                  <a:alpha val="40000"/>
                </a:prstClr>
              </a:outerShdw>
            </a:effectLst>
          </p:spPr>
        </p:pic>
        <p:sp>
          <p:nvSpPr>
            <p:cNvPr id="38" name="pole tekstowe 37"/>
            <p:cNvSpPr txBox="1"/>
            <p:nvPr/>
          </p:nvSpPr>
          <p:spPr>
            <a:xfrm>
              <a:off x="2639044" y="4343324"/>
              <a:ext cx="1314682" cy="404737"/>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PAPIER</a:t>
              </a:r>
              <a:endParaRPr lang="pl-PL" sz="2800" dirty="0"/>
            </a:p>
          </p:txBody>
        </p:sp>
      </p:grpSp>
      <p:grpSp>
        <p:nvGrpSpPr>
          <p:cNvPr id="39" name="Grupa 38"/>
          <p:cNvGrpSpPr/>
          <p:nvPr/>
        </p:nvGrpSpPr>
        <p:grpSpPr>
          <a:xfrm>
            <a:off x="6815226" y="1487186"/>
            <a:ext cx="1928571" cy="2619819"/>
            <a:chOff x="4317965" y="3752410"/>
            <a:chExt cx="1368449" cy="1858935"/>
          </a:xfrm>
        </p:grpSpPr>
        <p:pic>
          <p:nvPicPr>
            <p:cNvPr id="40" name="Obraz 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6730" y="3752410"/>
              <a:ext cx="1359684" cy="1858935"/>
            </a:xfrm>
            <a:prstGeom prst="rect">
              <a:avLst/>
            </a:prstGeom>
            <a:ln>
              <a:noFill/>
            </a:ln>
            <a:effectLst>
              <a:outerShdw blurRad="63500" sx="102000" sy="102000" algn="ctr" rotWithShape="0">
                <a:prstClr val="black">
                  <a:alpha val="40000"/>
                </a:prstClr>
              </a:outerShdw>
            </a:effectLst>
          </p:spPr>
        </p:pic>
        <p:sp>
          <p:nvSpPr>
            <p:cNvPr id="41" name="pole tekstowe 40"/>
            <p:cNvSpPr txBox="1"/>
            <p:nvPr/>
          </p:nvSpPr>
          <p:spPr>
            <a:xfrm>
              <a:off x="4317965" y="4473180"/>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SZKŁO</a:t>
              </a:r>
              <a:endParaRPr lang="pl-PL" sz="2800" dirty="0"/>
            </a:p>
          </p:txBody>
        </p:sp>
      </p:grpSp>
      <p:grpSp>
        <p:nvGrpSpPr>
          <p:cNvPr id="42" name="Grupa 41"/>
          <p:cNvGrpSpPr/>
          <p:nvPr/>
        </p:nvGrpSpPr>
        <p:grpSpPr>
          <a:xfrm>
            <a:off x="7948392" y="1299905"/>
            <a:ext cx="1940204" cy="2974466"/>
            <a:chOff x="5461227" y="3593596"/>
            <a:chExt cx="1425923" cy="2176565"/>
          </a:xfrm>
        </p:grpSpPr>
        <p:pic>
          <p:nvPicPr>
            <p:cNvPr id="43" name="Obraz 42"/>
            <p:cNvPicPr>
              <a:picLocks noChangeAspect="1"/>
            </p:cNvPicPr>
            <p:nvPr/>
          </p:nvPicPr>
          <p:blipFill>
            <a:blip r:embed="rId8" cstate="screen">
              <a:duotone>
                <a:prstClr val="black"/>
                <a:srgbClr val="996633">
                  <a:tint val="45000"/>
                  <a:satMod val="400000"/>
                </a:srgbClr>
              </a:duotone>
              <a:extLst>
                <a:ext uri="{28A0092B-C50C-407E-A947-70E740481C1C}">
                  <a14:useLocalDpi xmlns:a14="http://schemas.microsoft.com/office/drawing/2010/main"/>
                </a:ext>
              </a:extLst>
            </a:blip>
            <a:stretch>
              <a:fillRect/>
            </a:stretch>
          </p:blipFill>
          <p:spPr>
            <a:xfrm flipH="1">
              <a:off x="5461227" y="3593596"/>
              <a:ext cx="1425923" cy="2176565"/>
            </a:xfrm>
            <a:prstGeom prst="rect">
              <a:avLst/>
            </a:prstGeom>
            <a:effectLst>
              <a:outerShdw blurRad="50800" dist="38100" dir="2700000" algn="tl" rotWithShape="0">
                <a:prstClr val="black">
                  <a:alpha val="40000"/>
                </a:prstClr>
              </a:outerShdw>
            </a:effectLst>
          </p:spPr>
        </p:pic>
        <p:sp>
          <p:nvSpPr>
            <p:cNvPr id="44" name="pole tekstowe 43"/>
            <p:cNvSpPr txBox="1"/>
            <p:nvPr/>
          </p:nvSpPr>
          <p:spPr>
            <a:xfrm>
              <a:off x="5540428" y="4459396"/>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a:t>BIO</a:t>
              </a:r>
            </a:p>
          </p:txBody>
        </p:sp>
      </p:grpSp>
      <p:grpSp>
        <p:nvGrpSpPr>
          <p:cNvPr id="45" name="Grupa 44"/>
          <p:cNvGrpSpPr/>
          <p:nvPr/>
        </p:nvGrpSpPr>
        <p:grpSpPr>
          <a:xfrm>
            <a:off x="8495466" y="3116464"/>
            <a:ext cx="1288644" cy="2076943"/>
            <a:chOff x="5159851" y="3346373"/>
            <a:chExt cx="1353303" cy="2181155"/>
          </a:xfrm>
        </p:grpSpPr>
        <p:pic>
          <p:nvPicPr>
            <p:cNvPr id="46" name="Obraz 45"/>
            <p:cNvPicPr>
              <a:picLocks noChangeAspect="1"/>
            </p:cNvPicPr>
            <p:nvPr/>
          </p:nvPicPr>
          <p:blipFill>
            <a:blip r:embed="rId9" cstate="screen">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a:ext>
              </a:extLst>
            </a:blip>
            <a:stretch>
              <a:fillRect/>
            </a:stretch>
          </p:blipFill>
          <p:spPr>
            <a:xfrm>
              <a:off x="5159851" y="3346373"/>
              <a:ext cx="1353303" cy="2181155"/>
            </a:xfrm>
            <a:prstGeom prst="rect">
              <a:avLst/>
            </a:prstGeom>
          </p:spPr>
        </p:pic>
        <p:sp>
          <p:nvSpPr>
            <p:cNvPr id="47" name="pole tekstowe 46"/>
            <p:cNvSpPr txBox="1"/>
            <p:nvPr/>
          </p:nvSpPr>
          <p:spPr>
            <a:xfrm>
              <a:off x="5440075" y="4084221"/>
              <a:ext cx="1054929" cy="36933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800" b="1" dirty="0">
                  <a:solidFill>
                    <a:schemeClr val="bg1"/>
                  </a:solidFill>
                  <a:latin typeface="+mn-lt"/>
                </a:rPr>
                <a:t>BIO</a:t>
              </a:r>
            </a:p>
          </p:txBody>
        </p:sp>
      </p:grpSp>
      <p:grpSp>
        <p:nvGrpSpPr>
          <p:cNvPr id="48" name="Grupa 47"/>
          <p:cNvGrpSpPr/>
          <p:nvPr/>
        </p:nvGrpSpPr>
        <p:grpSpPr>
          <a:xfrm>
            <a:off x="7030046" y="3138247"/>
            <a:ext cx="1389457" cy="2084186"/>
            <a:chOff x="3684174" y="3606200"/>
            <a:chExt cx="1459174" cy="2188761"/>
          </a:xfrm>
        </p:grpSpPr>
        <p:pic>
          <p:nvPicPr>
            <p:cNvPr id="49" name="Picture 3" descr="C:\Users\magdalena.salawa\Desktop\zielony worek.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684174" y="3606200"/>
              <a:ext cx="1459174" cy="2188761"/>
            </a:xfrm>
            <a:prstGeom prst="rect">
              <a:avLst/>
            </a:prstGeom>
            <a:noFill/>
            <a:extLst>
              <a:ext uri="{909E8E84-426E-40DD-AFC4-6F175D3DCCD1}">
                <a14:hiddenFill xmlns:a14="http://schemas.microsoft.com/office/drawing/2010/main">
                  <a:solidFill>
                    <a:srgbClr val="FFFFFF"/>
                  </a:solidFill>
                </a14:hiddenFill>
              </a:ext>
            </a:extLst>
          </p:spPr>
        </p:pic>
        <p:sp>
          <p:nvSpPr>
            <p:cNvPr id="50" name="pole tekstowe 49"/>
            <p:cNvSpPr txBox="1"/>
            <p:nvPr/>
          </p:nvSpPr>
          <p:spPr>
            <a:xfrm>
              <a:off x="3955714" y="4153517"/>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SZKŁO</a:t>
              </a:r>
              <a:endParaRPr lang="pl-PL" sz="1800" dirty="0"/>
            </a:p>
          </p:txBody>
        </p:sp>
      </p:grpSp>
      <p:grpSp>
        <p:nvGrpSpPr>
          <p:cNvPr id="51" name="Grupa 50"/>
          <p:cNvGrpSpPr/>
          <p:nvPr/>
        </p:nvGrpSpPr>
        <p:grpSpPr>
          <a:xfrm>
            <a:off x="5400239" y="3075699"/>
            <a:ext cx="1367670" cy="2147343"/>
            <a:chOff x="1837315" y="3271786"/>
            <a:chExt cx="1436293" cy="2255087"/>
          </a:xfrm>
        </p:grpSpPr>
        <p:pic>
          <p:nvPicPr>
            <p:cNvPr id="52" name="Picture 4" descr="C:\Users\magdalena.salawa\Desktop\niebieski worek.pn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837315" y="3271786"/>
              <a:ext cx="1436293" cy="2255087"/>
            </a:xfrm>
            <a:prstGeom prst="rect">
              <a:avLst/>
            </a:prstGeom>
            <a:noFill/>
            <a:extLst>
              <a:ext uri="{909E8E84-426E-40DD-AFC4-6F175D3DCCD1}">
                <a14:hiddenFill xmlns:a14="http://schemas.microsoft.com/office/drawing/2010/main">
                  <a:solidFill>
                    <a:srgbClr val="FFFFFF"/>
                  </a:solidFill>
                </a14:hiddenFill>
              </a:ext>
            </a:extLst>
          </p:spPr>
        </p:pic>
        <p:sp>
          <p:nvSpPr>
            <p:cNvPr id="53" name="pole tekstowe 52"/>
            <p:cNvSpPr txBox="1"/>
            <p:nvPr/>
          </p:nvSpPr>
          <p:spPr>
            <a:xfrm>
              <a:off x="2099744" y="4124440"/>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PAPIER</a:t>
              </a:r>
              <a:endParaRPr lang="pl-PL" sz="1800" dirty="0"/>
            </a:p>
          </p:txBody>
        </p:sp>
      </p:grpSp>
      <p:grpSp>
        <p:nvGrpSpPr>
          <p:cNvPr id="54" name="Grupa 53"/>
          <p:cNvGrpSpPr/>
          <p:nvPr/>
        </p:nvGrpSpPr>
        <p:grpSpPr>
          <a:xfrm>
            <a:off x="3613654" y="2921639"/>
            <a:ext cx="1642086" cy="2253895"/>
            <a:chOff x="306289" y="3106369"/>
            <a:chExt cx="1724479" cy="2366986"/>
          </a:xfrm>
        </p:grpSpPr>
        <p:pic>
          <p:nvPicPr>
            <p:cNvPr id="55" name="Obraz 54"/>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306289" y="3106369"/>
              <a:ext cx="1724479" cy="2366986"/>
            </a:xfrm>
            <a:prstGeom prst="rect">
              <a:avLst/>
            </a:prstGeom>
            <a:effectLst>
              <a:outerShdw blurRad="63500" sx="102000" sy="102000" algn="ctr" rotWithShape="0">
                <a:prstClr val="black">
                  <a:alpha val="40000"/>
                </a:prstClr>
              </a:outerShdw>
            </a:effectLst>
          </p:spPr>
        </p:pic>
        <p:sp>
          <p:nvSpPr>
            <p:cNvPr id="56" name="pole tekstowe 55"/>
            <p:cNvSpPr txBox="1"/>
            <p:nvPr/>
          </p:nvSpPr>
          <p:spPr>
            <a:xfrm>
              <a:off x="440332" y="3874364"/>
              <a:ext cx="1494063" cy="899628"/>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600" b="1" dirty="0" smtClean="0">
                  <a:latin typeface="+mn-lt"/>
                </a:rPr>
                <a:t>METALE </a:t>
              </a:r>
              <a:r>
                <a:rPr lang="pl-PL" sz="1600" b="1" dirty="0">
                  <a:latin typeface="+mn-lt"/>
                </a:rPr>
                <a:t/>
              </a:r>
              <a:br>
                <a:rPr lang="pl-PL" sz="1600" b="1" dirty="0">
                  <a:latin typeface="+mn-lt"/>
                </a:rPr>
              </a:br>
              <a:r>
                <a:rPr lang="pl-PL" sz="1600" b="1" dirty="0" smtClean="0">
                  <a:latin typeface="+mn-lt"/>
                </a:rPr>
                <a:t>I TWORZYWA</a:t>
              </a:r>
            </a:p>
            <a:p>
              <a:pPr algn="ctr">
                <a:spcAft>
                  <a:spcPts val="200"/>
                </a:spcAft>
              </a:pPr>
              <a:r>
                <a:rPr lang="pl-PL" sz="1600" b="1" dirty="0" smtClean="0">
                  <a:latin typeface="+mn-lt"/>
                </a:rPr>
                <a:t>SZTUCZNE</a:t>
              </a:r>
              <a:endParaRPr lang="pl-PL" sz="1600" b="1" dirty="0">
                <a:latin typeface="+mn-lt"/>
              </a:endParaRPr>
            </a:p>
          </p:txBody>
        </p:sp>
      </p:grpSp>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78498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40</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1"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34"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1451078" y="600634"/>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grpSp>
        <p:nvGrpSpPr>
          <p:cNvPr id="9" name="Grupa 8"/>
          <p:cNvGrpSpPr/>
          <p:nvPr/>
        </p:nvGrpSpPr>
        <p:grpSpPr>
          <a:xfrm>
            <a:off x="5365807" y="1615803"/>
            <a:ext cx="6130869" cy="4176464"/>
            <a:chOff x="1753618" y="1538944"/>
            <a:chExt cx="5505613" cy="3750528"/>
          </a:xfrm>
        </p:grpSpPr>
        <p:pic>
          <p:nvPicPr>
            <p:cNvPr id="10" name="Obraz 9" descr="C:\Users\piotr.tompor\Desktop\złe altany\Resized_20180207_065104.jpeg"/>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3618" y="1538944"/>
              <a:ext cx="3257626" cy="1833392"/>
            </a:xfrm>
            <a:prstGeom prst="rect">
              <a:avLst/>
            </a:prstGeom>
            <a:noFill/>
            <a:ln>
              <a:noFill/>
            </a:ln>
            <a:effectLst>
              <a:outerShdw blurRad="63500" sx="102000" sy="102000" algn="ctr" rotWithShape="0">
                <a:prstClr val="black">
                  <a:alpha val="40000"/>
                </a:prstClr>
              </a:outerShdw>
            </a:effectLst>
          </p:spPr>
        </p:pic>
        <p:pic>
          <p:nvPicPr>
            <p:cNvPr id="11" name="Obraz 10" descr="C:\Users\piotr.tompor\Desktop\złe altany\Resized_20180207_065120.jpeg"/>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53618" y="3456080"/>
              <a:ext cx="3257626" cy="1833392"/>
            </a:xfrm>
            <a:prstGeom prst="rect">
              <a:avLst/>
            </a:prstGeom>
            <a:noFill/>
            <a:ln>
              <a:noFill/>
            </a:ln>
            <a:effectLst>
              <a:outerShdw blurRad="63500" sx="102000" sy="102000" algn="ctr" rotWithShape="0">
                <a:prstClr val="black">
                  <a:alpha val="40000"/>
                </a:prstClr>
              </a:outerShdw>
            </a:effectLst>
          </p:spPr>
        </p:pic>
        <p:pic>
          <p:nvPicPr>
            <p:cNvPr id="12" name="Obraz 11" descr="C:\Users\piotr.tompor\Desktop\złe altany\Resized_20180207_065136.jpeg"/>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48064" y="1538944"/>
              <a:ext cx="2111167" cy="3750528"/>
            </a:xfrm>
            <a:prstGeom prst="rect">
              <a:avLst/>
            </a:prstGeom>
            <a:noFill/>
            <a:ln>
              <a:noFill/>
            </a:ln>
            <a:effectLst>
              <a:outerShdw blurRad="63500" sx="102000" sy="102000" algn="ctr" rotWithShape="0">
                <a:prstClr val="black">
                  <a:alpha val="40000"/>
                </a:prstClr>
              </a:outerShdw>
            </a:effectLst>
          </p:spPr>
        </p:pic>
      </p:grpSp>
      <p:sp>
        <p:nvSpPr>
          <p:cNvPr id="13" name="Prostokąt 12"/>
          <p:cNvSpPr/>
          <p:nvPr/>
        </p:nvSpPr>
        <p:spPr>
          <a:xfrm>
            <a:off x="2844325" y="1577147"/>
            <a:ext cx="2141850" cy="4278094"/>
          </a:xfrm>
          <a:prstGeom prst="rect">
            <a:avLst/>
          </a:prstGeom>
        </p:spPr>
        <p:txBody>
          <a:bodyPr wrap="square">
            <a:spAutoFit/>
          </a:bodyPr>
          <a:lstStyle/>
          <a:p>
            <a:r>
              <a:rPr lang="pl-PL" sz="1600" dirty="0">
                <a:latin typeface="+mn-lt"/>
              </a:rPr>
              <a:t>Przykład nieruchomości, która pomimo kapitalnego remontu nie została wyposażona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pomieszczenie śmietnikowe </a:t>
            </a:r>
            <a:r>
              <a:rPr lang="pl-PL" sz="1600" dirty="0" smtClean="0">
                <a:latin typeface="+mn-lt"/>
              </a:rPr>
              <a:t/>
            </a:r>
            <a:br>
              <a:rPr lang="pl-PL" sz="1600" dirty="0" smtClean="0">
                <a:latin typeface="+mn-lt"/>
              </a:rPr>
            </a:br>
            <a:r>
              <a:rPr lang="pl-PL" sz="1600" dirty="0" smtClean="0">
                <a:latin typeface="+mn-lt"/>
              </a:rPr>
              <a:t>o </a:t>
            </a:r>
            <a:r>
              <a:rPr lang="pl-PL" sz="1600" dirty="0">
                <a:latin typeface="+mn-lt"/>
              </a:rPr>
              <a:t>odpowiednich kubaturze. Z uwagi na wielkość pomieszczenia oraz schody prowadzące do budynku możliwe jest umieszczenie wyłącznie pojemników </a:t>
            </a:r>
            <a:br>
              <a:rPr lang="pl-PL" sz="1600" dirty="0">
                <a:latin typeface="+mn-lt"/>
              </a:rPr>
            </a:br>
            <a:r>
              <a:rPr lang="pl-PL" sz="1600" dirty="0">
                <a:latin typeface="+mn-lt"/>
              </a:rPr>
              <a:t>o pojemności 0,12m</a:t>
            </a:r>
            <a:r>
              <a:rPr lang="pl-PL" sz="1600" baseline="30000" dirty="0">
                <a:latin typeface="+mn-lt"/>
              </a:rPr>
              <a:t>3</a:t>
            </a:r>
            <a:r>
              <a:rPr lang="pl-PL" sz="1600" dirty="0">
                <a:latin typeface="+mn-lt"/>
              </a:rPr>
              <a:t>, 0,24m</a:t>
            </a:r>
            <a:r>
              <a:rPr lang="pl-PL" sz="1600" baseline="30000" dirty="0">
                <a:latin typeface="+mn-lt"/>
              </a:rPr>
              <a:t>3</a:t>
            </a:r>
            <a:r>
              <a:rPr lang="pl-PL" sz="1600" dirty="0">
                <a:latin typeface="+mn-lt"/>
              </a:rPr>
              <a:t>.</a:t>
            </a:r>
            <a:endParaRPr lang="pl-PL" sz="1600" b="1" dirty="0">
              <a:latin typeface="+mn-lt"/>
            </a:endParaRPr>
          </a:p>
        </p:txBody>
      </p:sp>
    </p:spTree>
    <p:extLst>
      <p:ext uri="{BB962C8B-B14F-4D97-AF65-F5344CB8AC3E}">
        <p14:creationId xmlns:p14="http://schemas.microsoft.com/office/powerpoint/2010/main" val="21577018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41</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2" name="Prostokąt 1">
            <a:extLst>
              <a:ext uri="{FF2B5EF4-FFF2-40B4-BE49-F238E27FC236}">
                <a16:creationId xmlns:a16="http://schemas.microsoft.com/office/drawing/2014/main" id="{A4CAA1E7-FD25-A549-9C24-36D8476A4358}"/>
              </a:ext>
            </a:extLst>
          </p:cNvPr>
          <p:cNvSpPr/>
          <p:nvPr/>
        </p:nvSpPr>
        <p:spPr>
          <a:xfrm>
            <a:off x="3744057" y="3490546"/>
            <a:ext cx="4793267" cy="2878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4" name="Title 1"/>
          <p:cNvSpPr txBox="1">
            <a:spLocks/>
          </p:cNvSpPr>
          <p:nvPr/>
        </p:nvSpPr>
        <p:spPr bwMode="auto">
          <a:xfrm>
            <a:off x="1705541" y="447425"/>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18" name="Picture 3" descr="Kosciszki 5 IMG_20170828_093114715 (1)"/>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bwMode="auto">
          <a:xfrm>
            <a:off x="7861627" y="1382272"/>
            <a:ext cx="2371743" cy="349387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Prostokąt 18"/>
          <p:cNvSpPr/>
          <p:nvPr/>
        </p:nvSpPr>
        <p:spPr>
          <a:xfrm>
            <a:off x="2804416" y="4946545"/>
            <a:ext cx="8888306" cy="1323439"/>
          </a:xfrm>
          <a:prstGeom prst="rect">
            <a:avLst/>
          </a:prstGeom>
        </p:spPr>
        <p:txBody>
          <a:bodyPr wrap="square">
            <a:spAutoFit/>
          </a:bodyPr>
          <a:lstStyle/>
          <a:p>
            <a:r>
              <a:rPr lang="pl-PL" sz="1600" dirty="0">
                <a:latin typeface="+mn-lt"/>
              </a:rPr>
              <a:t>Bardzo duży budynek, który posiada wyłącznie jedno małe pomieszczenie na pojemniki do gromadzenia odpadów komunalnych. Tak zorganizowane pomieszczenie, przy wymaganiach związanych z selektywną zbiórką odpadów, generuje problemy związane z przepełnieniami pojemników. Rozwiązanie </a:t>
            </a:r>
            <a:r>
              <a:rPr lang="pl-PL" sz="1600" dirty="0" smtClean="0">
                <a:latin typeface="+mn-lt"/>
              </a:rPr>
              <a:t>powstających </a:t>
            </a:r>
            <a:r>
              <a:rPr lang="pl-PL" sz="1600" dirty="0">
                <a:latin typeface="+mn-lt"/>
              </a:rPr>
              <a:t>nieprawidłowości wiązałoby się z koniecznością odbiorów odpadów, wbrew obowiązującym przepisom, czyli siedem razy w tygodniu.</a:t>
            </a:r>
            <a:endParaRPr lang="pl-PL" sz="1600" b="1" dirty="0">
              <a:latin typeface="+mn-lt"/>
            </a:endParaRPr>
          </a:p>
        </p:txBody>
      </p:sp>
      <p:pic>
        <p:nvPicPr>
          <p:cNvPr id="20" name="Picture 2" descr="D:\SITK2\foto_black\novotel_blac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794" y="1407091"/>
            <a:ext cx="3789367" cy="3300415"/>
          </a:xfrm>
          <a:prstGeom prst="rect">
            <a:avLst/>
          </a:prstGeom>
          <a:noFill/>
          <a:effectLst>
            <a:outerShdw blurRad="63500" sx="60000" sy="60000" algn="ctr" rotWithShape="0">
              <a:srgbClr val="1D1D2E"/>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31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42</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1746139" y="477751"/>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10" name="Obraz 9" descr="C:\Users\jerzy.sniezek\AppData\Local\Microsoft\Windows\INetCache\Content.Outlook\9S2QDUNX\CAM10466.jpg"/>
          <p:cNvPicPr/>
          <p:nvPr/>
        </p:nvPicPr>
        <p:blipFill rotWithShape="1">
          <a:blip r:embed="rId4" cstate="screen">
            <a:extLst>
              <a:ext uri="{28A0092B-C50C-407E-A947-70E740481C1C}">
                <a14:useLocalDpi xmlns:a14="http://schemas.microsoft.com/office/drawing/2010/main"/>
              </a:ext>
            </a:extLst>
          </a:blip>
          <a:srcRect/>
          <a:stretch/>
        </p:blipFill>
        <p:spPr bwMode="auto">
          <a:xfrm>
            <a:off x="2793564" y="1575589"/>
            <a:ext cx="6203819" cy="3960440"/>
          </a:xfrm>
          <a:prstGeom prst="rect">
            <a:avLst/>
          </a:prstGeom>
          <a:noFill/>
          <a:ln>
            <a:noFill/>
          </a:ln>
          <a:effectLst>
            <a:outerShdw blurRad="63500" sx="102000" sy="102000" algn="ctr" rotWithShape="0">
              <a:prstClr val="black">
                <a:alpha val="40000"/>
              </a:prstClr>
            </a:outerShdw>
          </a:effectLst>
        </p:spPr>
      </p:pic>
      <p:sp>
        <p:nvSpPr>
          <p:cNvPr id="11" name="Prostokąt 10"/>
          <p:cNvSpPr/>
          <p:nvPr/>
        </p:nvSpPr>
        <p:spPr>
          <a:xfrm>
            <a:off x="9229840" y="1449536"/>
            <a:ext cx="2494438" cy="4524315"/>
          </a:xfrm>
          <a:prstGeom prst="rect">
            <a:avLst/>
          </a:prstGeom>
        </p:spPr>
        <p:txBody>
          <a:bodyPr wrap="square">
            <a:spAutoFit/>
          </a:bodyPr>
          <a:lstStyle/>
          <a:p>
            <a:r>
              <a:rPr lang="pl-PL" sz="1600" dirty="0">
                <a:latin typeface="+mn-lt"/>
              </a:rPr>
              <a:t>Dojazd do pomieszczenia, gdzie znajdują się pojemniki na odpady komunalne prowadzi po „ażurowej” betonowej nawierzchni, pękającej pod ciężarem samochodów odbierających odpady. Ręczny transport pojemników musi odbywać się wąskimi chodnikami, prowadzącymi do klatek schodowych oraz dłuższym odcinkiem „ażurowego” dojazdu. Czas trwania odbioru odpadów </a:t>
            </a:r>
            <a:r>
              <a:rPr lang="pl-PL" sz="1600" dirty="0" smtClean="0">
                <a:latin typeface="+mn-lt"/>
              </a:rPr>
              <a:t/>
            </a:r>
            <a:br>
              <a:rPr lang="pl-PL" sz="1600" dirty="0" smtClean="0">
                <a:latin typeface="+mn-lt"/>
              </a:rPr>
            </a:br>
            <a:r>
              <a:rPr lang="pl-PL" sz="1600" dirty="0" smtClean="0">
                <a:latin typeface="+mn-lt"/>
              </a:rPr>
              <a:t>z </a:t>
            </a:r>
            <a:r>
              <a:rPr lang="pl-PL" sz="1600" dirty="0">
                <a:latin typeface="+mn-lt"/>
              </a:rPr>
              <a:t>nieruchomości jest wielokrotnie dłuższy od przeciętnego.</a:t>
            </a:r>
            <a:endParaRPr lang="pl-PL" sz="1600" b="1" dirty="0">
              <a:latin typeface="+mn-lt"/>
            </a:endParaRPr>
          </a:p>
        </p:txBody>
      </p:sp>
    </p:spTree>
    <p:extLst>
      <p:ext uri="{BB962C8B-B14F-4D97-AF65-F5344CB8AC3E}">
        <p14:creationId xmlns:p14="http://schemas.microsoft.com/office/powerpoint/2010/main" val="3302078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43</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2157618" y="365995"/>
            <a:ext cx="10034382"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10" name="Obraz 9" descr="C:\Users\przemyslaw.kowalczyk\Desktop\Dokumenty Aktualne\Luty - 2018\zdjęcia\Bochenka 25 (2).jpg"/>
          <p:cNvPicPr/>
          <p:nvPr/>
        </p:nvPicPr>
        <p:blipFill rotWithShape="1">
          <a:blip r:embed="rId4" cstate="screen">
            <a:extLst>
              <a:ext uri="{28A0092B-C50C-407E-A947-70E740481C1C}">
                <a14:useLocalDpi xmlns:a14="http://schemas.microsoft.com/office/drawing/2010/main"/>
              </a:ext>
            </a:extLst>
          </a:blip>
          <a:srcRect/>
          <a:stretch/>
        </p:blipFill>
        <p:spPr bwMode="auto">
          <a:xfrm>
            <a:off x="5329350" y="1474165"/>
            <a:ext cx="5703411" cy="3674957"/>
          </a:xfrm>
          <a:prstGeom prst="rect">
            <a:avLst/>
          </a:prstGeom>
          <a:noFill/>
          <a:ln>
            <a:noFill/>
          </a:ln>
          <a:effectLst>
            <a:outerShdw blurRad="63500" sx="102000" sy="102000" algn="ctr" rotWithShape="0">
              <a:prstClr val="black">
                <a:alpha val="40000"/>
              </a:prstClr>
            </a:outerShdw>
          </a:effectLst>
        </p:spPr>
      </p:pic>
      <p:sp>
        <p:nvSpPr>
          <p:cNvPr id="11" name="Prostokąt 10"/>
          <p:cNvSpPr/>
          <p:nvPr/>
        </p:nvSpPr>
        <p:spPr>
          <a:xfrm>
            <a:off x="2903208" y="1406709"/>
            <a:ext cx="2014087" cy="3046988"/>
          </a:xfrm>
          <a:prstGeom prst="rect">
            <a:avLst/>
          </a:prstGeom>
        </p:spPr>
        <p:txBody>
          <a:bodyPr wrap="square">
            <a:spAutoFit/>
          </a:bodyPr>
          <a:lstStyle/>
          <a:p>
            <a:r>
              <a:rPr lang="pl-PL" sz="1600" dirty="0">
                <a:latin typeface="+mn-lt"/>
              </a:rPr>
              <a:t>Altana śmietnikowa znajduje się między blokami, dojazd do altany śmietnikowej  jest niemożliwy ze względu na  umiejscowienie betonowych donic </a:t>
            </a:r>
            <a:r>
              <a:rPr lang="pl-PL" sz="1600" dirty="0" smtClean="0">
                <a:latin typeface="+mn-lt"/>
              </a:rPr>
              <a:t/>
            </a:r>
            <a:br>
              <a:rPr lang="pl-PL" sz="1600" dirty="0" smtClean="0">
                <a:latin typeface="+mn-lt"/>
              </a:rPr>
            </a:br>
            <a:r>
              <a:rPr lang="pl-PL" sz="1600" dirty="0" smtClean="0">
                <a:latin typeface="+mn-lt"/>
              </a:rPr>
              <a:t>w </a:t>
            </a:r>
            <a:r>
              <a:rPr lang="pl-PL" sz="1600" dirty="0">
                <a:latin typeface="+mn-lt"/>
              </a:rPr>
              <a:t>pasie drogi/chodnika. Pojemniki wyciągane są ręcznie </a:t>
            </a:r>
            <a:endParaRPr lang="pl-PL" sz="1600" b="1" dirty="0">
              <a:latin typeface="+mn-lt"/>
            </a:endParaRPr>
          </a:p>
        </p:txBody>
      </p:sp>
    </p:spTree>
    <p:extLst>
      <p:ext uri="{BB962C8B-B14F-4D97-AF65-F5344CB8AC3E}">
        <p14:creationId xmlns:p14="http://schemas.microsoft.com/office/powerpoint/2010/main" val="27031969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44</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2" name="Prostokąt 1">
            <a:extLst>
              <a:ext uri="{FF2B5EF4-FFF2-40B4-BE49-F238E27FC236}">
                <a16:creationId xmlns:a16="http://schemas.microsoft.com/office/drawing/2014/main" id="{A4CAA1E7-FD25-A549-9C24-36D8476A4358}"/>
              </a:ext>
            </a:extLst>
          </p:cNvPr>
          <p:cNvSpPr/>
          <p:nvPr/>
        </p:nvSpPr>
        <p:spPr>
          <a:xfrm>
            <a:off x="3744057" y="3490546"/>
            <a:ext cx="4793267" cy="2878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1795836" y="476124"/>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10" name="Obraz 9" descr="C:\Users\krzysztof.ferek.MPO0.000\AppData\Local\Microsoft\Windows\INetCache\Content.Word\IMG_20180131_103454.jpg"/>
          <p:cNvPicPr/>
          <p:nvPr/>
        </p:nvPicPr>
        <p:blipFill rotWithShape="1">
          <a:blip r:embed="rId4" cstate="screen">
            <a:extLst>
              <a:ext uri="{28A0092B-C50C-407E-A947-70E740481C1C}">
                <a14:useLocalDpi xmlns:a14="http://schemas.microsoft.com/office/drawing/2010/main"/>
              </a:ext>
            </a:extLst>
          </a:blip>
          <a:srcRect/>
          <a:stretch/>
        </p:blipFill>
        <p:spPr bwMode="auto">
          <a:xfrm>
            <a:off x="2915897" y="1482567"/>
            <a:ext cx="3895896" cy="3264694"/>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1" name="Obraz 10" descr="C:\Users\krzysztof.ferek.MPO0.000\AppData\Local\Microsoft\Windows\INetCache\Content.Word\IMG_20180131_103515.jpg"/>
          <p:cNvPicPr/>
          <p:nvPr/>
        </p:nvPicPr>
        <p:blipFill rotWithShape="1">
          <a:blip r:embed="rId5" cstate="screen">
            <a:extLst>
              <a:ext uri="{28A0092B-C50C-407E-A947-70E740481C1C}">
                <a14:useLocalDpi xmlns:a14="http://schemas.microsoft.com/office/drawing/2010/main"/>
              </a:ext>
            </a:extLst>
          </a:blip>
          <a:srcRect/>
          <a:stretch/>
        </p:blipFill>
        <p:spPr bwMode="auto">
          <a:xfrm>
            <a:off x="7639953" y="1471860"/>
            <a:ext cx="3895896" cy="326469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 name="Prostokąt 11"/>
          <p:cNvSpPr/>
          <p:nvPr/>
        </p:nvSpPr>
        <p:spPr>
          <a:xfrm>
            <a:off x="2777391" y="5155556"/>
            <a:ext cx="8805541" cy="830997"/>
          </a:xfrm>
          <a:prstGeom prst="rect">
            <a:avLst/>
          </a:prstGeom>
        </p:spPr>
        <p:txBody>
          <a:bodyPr wrap="square">
            <a:spAutoFit/>
          </a:bodyPr>
          <a:lstStyle/>
          <a:p>
            <a:pPr algn="just"/>
            <a:r>
              <a:rPr lang="pl-PL" sz="1600" dirty="0">
                <a:latin typeface="+mn-lt"/>
              </a:rPr>
              <a:t>Brak możliwości dojazdu do pomieszczenia gromadzenia odpadów przez pojazd odbierający odpady skutkuje koniecznością „ręcznego” (poprzez korbkę na łańcuchu) wyciągania pojemników na zewnątrz budynku, po opróżnieniu również pojemniki są opuszczane do podziemia budynku. </a:t>
            </a:r>
            <a:endParaRPr lang="pl-PL" sz="1600" b="1" dirty="0">
              <a:latin typeface="+mn-lt"/>
            </a:endParaRPr>
          </a:p>
        </p:txBody>
      </p:sp>
    </p:spTree>
    <p:extLst>
      <p:ext uri="{BB962C8B-B14F-4D97-AF65-F5344CB8AC3E}">
        <p14:creationId xmlns:p14="http://schemas.microsoft.com/office/powerpoint/2010/main" val="69817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45</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1753759" y="422777"/>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pic>
        <p:nvPicPr>
          <p:cNvPr id="10" name="Obraz 9" descr="C:\Users\krzysztof.ferek.MPO0.000\Desktop\problemy 2.png"/>
          <p:cNvPicPr/>
          <p:nvPr/>
        </p:nvPicPr>
        <p:blipFill rotWithShape="1">
          <a:blip r:embed="rId4" cstate="screen">
            <a:extLst>
              <a:ext uri="{28A0092B-C50C-407E-A947-70E740481C1C}">
                <a14:useLocalDpi xmlns:a14="http://schemas.microsoft.com/office/drawing/2010/main"/>
              </a:ext>
            </a:extLst>
          </a:blip>
          <a:srcRect r="6020" b="9171"/>
          <a:stretch/>
        </p:blipFill>
        <p:spPr bwMode="auto">
          <a:xfrm>
            <a:off x="2857499" y="1481566"/>
            <a:ext cx="3924301" cy="3098054"/>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11" name="Obraz 10" descr="C:\Users\krzysztof.ferek.MPO0.000\Desktop\problemy 3.png"/>
          <p:cNvPicPr/>
          <p:nvPr/>
        </p:nvPicPr>
        <p:blipFill rotWithShape="1">
          <a:blip r:embed="rId5" cstate="screen">
            <a:extLst>
              <a:ext uri="{28A0092B-C50C-407E-A947-70E740481C1C}">
                <a14:useLocalDpi xmlns:a14="http://schemas.microsoft.com/office/drawing/2010/main"/>
              </a:ext>
            </a:extLst>
          </a:blip>
          <a:srcRect/>
          <a:stretch/>
        </p:blipFill>
        <p:spPr bwMode="auto">
          <a:xfrm>
            <a:off x="7113730" y="1481566"/>
            <a:ext cx="4299126" cy="3098054"/>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2" name="Prostokąt 11"/>
          <p:cNvSpPr/>
          <p:nvPr/>
        </p:nvSpPr>
        <p:spPr>
          <a:xfrm>
            <a:off x="2788919" y="5058762"/>
            <a:ext cx="8707757" cy="830997"/>
          </a:xfrm>
          <a:prstGeom prst="rect">
            <a:avLst/>
          </a:prstGeom>
        </p:spPr>
        <p:txBody>
          <a:bodyPr wrap="square">
            <a:spAutoFit/>
          </a:bodyPr>
          <a:lstStyle/>
          <a:p>
            <a:pPr algn="just"/>
            <a:r>
              <a:rPr lang="pl-PL" sz="1600" dirty="0">
                <a:latin typeface="+mn-lt"/>
              </a:rPr>
              <a:t>Stara zabudowa w Nowej Hucie. Zbyt małe altany śmietnikowe. Altany wspólne dla kilku nieruchomości co skutkuje brakiem zabezpieczenia wszystkich pojemników przed dostępem osób trzecich. Wiaty śmietnikowe ogólnodostępne spowodowane brakiem terenu wydzielonego pod własną altanę.</a:t>
            </a:r>
          </a:p>
        </p:txBody>
      </p:sp>
    </p:spTree>
    <p:extLst>
      <p:ext uri="{BB962C8B-B14F-4D97-AF65-F5344CB8AC3E}">
        <p14:creationId xmlns:p14="http://schemas.microsoft.com/office/powerpoint/2010/main" val="34546615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46</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2" name="Prostokąt 1">
            <a:extLst>
              <a:ext uri="{FF2B5EF4-FFF2-40B4-BE49-F238E27FC236}">
                <a16:creationId xmlns:a16="http://schemas.microsoft.com/office/drawing/2014/main" id="{A4CAA1E7-FD25-A549-9C24-36D8476A4358}"/>
              </a:ext>
            </a:extLst>
          </p:cNvPr>
          <p:cNvSpPr/>
          <p:nvPr/>
        </p:nvSpPr>
        <p:spPr>
          <a:xfrm>
            <a:off x="3744057" y="3490546"/>
            <a:ext cx="4793267" cy="2878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1886815" y="493048"/>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PRZYKŁADY MIEJSC GROMADZENIA ODPADÓW KOMUNALNYCH,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W KTÓRYCH GROMADZENIE I ODBIERANIE ODPADÓW JEST UTRUDNIONE</a:t>
            </a:r>
          </a:p>
        </p:txBody>
      </p:sp>
      <p:sp>
        <p:nvSpPr>
          <p:cNvPr id="10" name="Prostokąt 9"/>
          <p:cNvSpPr/>
          <p:nvPr/>
        </p:nvSpPr>
        <p:spPr>
          <a:xfrm>
            <a:off x="9556821" y="1682899"/>
            <a:ext cx="2233127" cy="2631490"/>
          </a:xfrm>
          <a:prstGeom prst="rect">
            <a:avLst/>
          </a:prstGeom>
        </p:spPr>
        <p:txBody>
          <a:bodyPr wrap="square">
            <a:spAutoFit/>
          </a:bodyPr>
          <a:lstStyle/>
          <a:p>
            <a:pPr>
              <a:spcAft>
                <a:spcPts val="600"/>
              </a:spcAft>
            </a:pPr>
            <a:r>
              <a:rPr lang="pl-PL" sz="1600" spc="-30" dirty="0"/>
              <a:t>Miejsce gromadzenia odpadów segregowanych na nieruchomości oddanej do użytku </a:t>
            </a:r>
            <a:br>
              <a:rPr lang="pl-PL" sz="1600" spc="-30" dirty="0"/>
            </a:br>
            <a:r>
              <a:rPr lang="pl-PL" sz="1600" spc="-30" dirty="0"/>
              <a:t>w ostatnim czasie. </a:t>
            </a:r>
          </a:p>
          <a:p>
            <a:r>
              <a:rPr lang="pl-PL" sz="1600" spc="-30" dirty="0"/>
              <a:t>Tak zlokalizowane miejsce gromadzenia odpadów </a:t>
            </a:r>
            <a:br>
              <a:rPr lang="pl-PL" sz="1600" spc="-30" dirty="0"/>
            </a:br>
            <a:r>
              <a:rPr lang="pl-PL" sz="1600" spc="-30" dirty="0"/>
              <a:t>trudno uznać za komfortowe rozwiązanie dla mieszkańców.</a:t>
            </a:r>
            <a:endParaRPr lang="pl-PL" sz="1600" spc="-30" dirty="0">
              <a:latin typeface="+mn-lt"/>
            </a:endParaRPr>
          </a:p>
        </p:txBody>
      </p:sp>
      <p:pic>
        <p:nvPicPr>
          <p:cNvPr id="11" name="Obraz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940" y="1756779"/>
            <a:ext cx="6446541" cy="2973850"/>
          </a:xfrm>
          <a:prstGeom prst="rect">
            <a:avLst/>
          </a:prstGeom>
        </p:spPr>
      </p:pic>
    </p:spTree>
    <p:extLst>
      <p:ext uri="{BB962C8B-B14F-4D97-AF65-F5344CB8AC3E}">
        <p14:creationId xmlns:p14="http://schemas.microsoft.com/office/powerpoint/2010/main" val="2630696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47</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1717002" y="376276"/>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ROZWIĄZANIA MIEJSC GROMADZENIA ODPADÓW KOMUNALNYCH, </a:t>
            </a:r>
            <a:b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MINIMALIZUJĄCE UTRUDNIENIA W GOSPODAROWANIU ODPADAMI</a:t>
            </a:r>
          </a:p>
        </p:txBody>
      </p:sp>
      <p:sp>
        <p:nvSpPr>
          <p:cNvPr id="10" name="Prostokąt 9"/>
          <p:cNvSpPr/>
          <p:nvPr/>
        </p:nvSpPr>
        <p:spPr>
          <a:xfrm>
            <a:off x="3009900" y="4924757"/>
            <a:ext cx="8466523" cy="584775"/>
          </a:xfrm>
          <a:prstGeom prst="rect">
            <a:avLst/>
          </a:prstGeom>
        </p:spPr>
        <p:txBody>
          <a:bodyPr wrap="square">
            <a:spAutoFit/>
          </a:bodyPr>
          <a:lstStyle/>
          <a:p>
            <a:pPr algn="just"/>
            <a:r>
              <a:rPr lang="pl-PL" sz="1600" dirty="0"/>
              <a:t>Miejsca gromadzenia odpadów zaprojektowane bezpośrednio przy podjeździe do budynku </a:t>
            </a:r>
            <a:r>
              <a:rPr lang="pl-PL" sz="1600" dirty="0" smtClean="0"/>
              <a:t>- </a:t>
            </a:r>
            <a:r>
              <a:rPr lang="pl-PL" sz="1600" dirty="0"/>
              <a:t>Tauron Arena Kraków. </a:t>
            </a:r>
            <a:r>
              <a:rPr lang="pl-PL" sz="1600" dirty="0" smtClean="0"/>
              <a:t>Jeszcze </a:t>
            </a:r>
            <a:r>
              <a:rPr lang="pl-PL" sz="1600" dirty="0"/>
              <a:t>innym sposobem może być zastosowanie odpowiednich wind towarowych.</a:t>
            </a:r>
            <a:endParaRPr lang="pl-PL" sz="1600" dirty="0">
              <a:latin typeface="+mn-lt"/>
            </a:endParaRPr>
          </a:p>
        </p:txBody>
      </p:sp>
      <p:pic>
        <p:nvPicPr>
          <p:cNvPr id="11" name="Picture 2" descr="C:\Users\user\Desktop\mpo\SITK\foto\TimePhoto_20210126_10111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72680" y="1494633"/>
            <a:ext cx="3879636" cy="29097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user\Desktop\mpo\SITK\foto\TimePhoto_20210127_11022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14278" y="1494633"/>
            <a:ext cx="3879636" cy="290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1614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48</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itle 1"/>
          <p:cNvSpPr txBox="1">
            <a:spLocks/>
          </p:cNvSpPr>
          <p:nvPr/>
        </p:nvSpPr>
        <p:spPr bwMode="auto">
          <a:xfrm>
            <a:off x="1632155" y="284668"/>
            <a:ext cx="11593287"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latin typeface="+mn-lt"/>
                <a:cs typeface="Times New Roman" panose="02020603050405020304" pitchFamily="18" charset="0"/>
              </a:rPr>
              <a:t>NOWATORSKIE ROZWIĄZANIA MIEJSC GROMADZENIA ODPADÓW</a:t>
            </a:r>
          </a:p>
        </p:txBody>
      </p:sp>
      <p:sp>
        <p:nvSpPr>
          <p:cNvPr id="10" name="Prostokąt 9"/>
          <p:cNvSpPr/>
          <p:nvPr/>
        </p:nvSpPr>
        <p:spPr>
          <a:xfrm>
            <a:off x="2758439" y="3205726"/>
            <a:ext cx="4099561" cy="3123932"/>
          </a:xfrm>
          <a:prstGeom prst="rect">
            <a:avLst/>
          </a:prstGeom>
        </p:spPr>
        <p:txBody>
          <a:bodyPr wrap="square">
            <a:spAutoFit/>
          </a:bodyPr>
          <a:lstStyle/>
          <a:p>
            <a:pPr algn="just">
              <a:spcAft>
                <a:spcPts val="600"/>
              </a:spcAft>
            </a:pPr>
            <a:r>
              <a:rPr lang="pl-PL" sz="1600" u="sng" dirty="0">
                <a:latin typeface="+mn-lt"/>
              </a:rPr>
              <a:t>Zalety wykorzystanie pojemników podziemnych i </a:t>
            </a:r>
            <a:r>
              <a:rPr lang="pl-PL" sz="1600" u="sng" dirty="0" err="1">
                <a:latin typeface="+mn-lt"/>
              </a:rPr>
              <a:t>półpodziemnych</a:t>
            </a:r>
            <a:r>
              <a:rPr lang="pl-PL" sz="1600" dirty="0">
                <a:latin typeface="+mn-lt"/>
              </a:rPr>
              <a:t>:</a:t>
            </a:r>
          </a:p>
          <a:p>
            <a:pPr marL="285750" indent="-285750" algn="just">
              <a:buFont typeface="Arial" panose="020B0604020202020204" pitchFamily="34" charset="0"/>
              <a:buChar char="•"/>
            </a:pPr>
            <a:r>
              <a:rPr lang="pl-PL" sz="1600" dirty="0">
                <a:latin typeface="+mn-lt"/>
              </a:rPr>
              <a:t>oszczędność przestrzeni miejskiej, dzięki której można pozwolić na zwiększenie terenów zielonych, miejsc parkingowych czy rekreacyjnych,</a:t>
            </a:r>
          </a:p>
          <a:p>
            <a:pPr marL="285750" indent="-285750" algn="just">
              <a:buFont typeface="Arial" panose="020B0604020202020204" pitchFamily="34" charset="0"/>
              <a:buChar char="•"/>
            </a:pPr>
            <a:r>
              <a:rPr lang="pl-PL" sz="1600" dirty="0">
                <a:latin typeface="+mn-lt"/>
              </a:rPr>
              <a:t>wzrost estetyki okolicy, </a:t>
            </a:r>
          </a:p>
          <a:p>
            <a:pPr marL="285750" indent="-285750" algn="just">
              <a:buFont typeface="Arial" panose="020B0604020202020204" pitchFamily="34" charset="0"/>
              <a:buChar char="•"/>
            </a:pPr>
            <a:r>
              <a:rPr lang="pl-PL" sz="1600" dirty="0">
                <a:latin typeface="+mn-lt"/>
              </a:rPr>
              <a:t>czystość i porządek w miejscu składowania odpadów, </a:t>
            </a:r>
          </a:p>
          <a:p>
            <a:pPr marL="285750" indent="-285750">
              <a:buFont typeface="Arial" panose="020B0604020202020204" pitchFamily="34" charset="0"/>
              <a:buChar char="•"/>
            </a:pPr>
            <a:r>
              <a:rPr lang="pl-PL" sz="1600" dirty="0">
                <a:latin typeface="+mn-lt"/>
              </a:rPr>
              <a:t>wzrost efektywności gospodarki odpadami, co w konsekwencji doprowadzi do zmniejszenia kosztów systemu. </a:t>
            </a:r>
          </a:p>
        </p:txBody>
      </p:sp>
      <p:pic>
        <p:nvPicPr>
          <p:cNvPr id="11" name="Picture 4" descr="D:\SITK2\pojemniki-polpodziemne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62083" y="1127362"/>
            <a:ext cx="3627646" cy="20391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SITK2\podziemnie_pojemniki.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60659" y="1509856"/>
            <a:ext cx="5317025" cy="1537235"/>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7153504" y="3205726"/>
            <a:ext cx="3931334" cy="2708434"/>
          </a:xfrm>
          <a:prstGeom prst="rect">
            <a:avLst/>
          </a:prstGeom>
        </p:spPr>
        <p:txBody>
          <a:bodyPr wrap="square">
            <a:spAutoFit/>
          </a:bodyPr>
          <a:lstStyle/>
          <a:p>
            <a:pPr lvl="0">
              <a:spcAft>
                <a:spcPts val="600"/>
              </a:spcAft>
            </a:pPr>
            <a:r>
              <a:rPr lang="pl-PL" sz="1600" u="sng" dirty="0">
                <a:latin typeface="+mn-lt"/>
              </a:rPr>
              <a:t>Wadą tych niestandardowych rozwiązań są</a:t>
            </a:r>
            <a:r>
              <a:rPr lang="pl-PL" sz="1600" dirty="0">
                <a:latin typeface="+mn-lt"/>
              </a:rPr>
              <a:t>:</a:t>
            </a:r>
          </a:p>
          <a:p>
            <a:pPr marL="285750" lvl="0" indent="-285750">
              <a:buFont typeface="Arial" panose="020B0604020202020204" pitchFamily="34" charset="0"/>
              <a:buChar char="•"/>
            </a:pPr>
            <a:r>
              <a:rPr lang="pl-PL" sz="1600" dirty="0">
                <a:latin typeface="+mn-lt"/>
              </a:rPr>
              <a:t>koszty inwestycji (zakupu i montażu),</a:t>
            </a:r>
          </a:p>
          <a:p>
            <a:pPr marL="285750" lvl="0" indent="-285750">
              <a:buFont typeface="Arial" panose="020B0604020202020204" pitchFamily="34" charset="0"/>
              <a:buChar char="•"/>
            </a:pPr>
            <a:r>
              <a:rPr lang="pl-PL" sz="1600" dirty="0">
                <a:latin typeface="+mn-lt"/>
              </a:rPr>
              <a:t>znaczna wolna przestrzeń wokół, potrzebna przy odbiorze odpadów przez pojazd z HDS lub dźwig </a:t>
            </a:r>
            <a:br>
              <a:rPr lang="pl-PL" sz="1600" dirty="0">
                <a:latin typeface="+mn-lt"/>
              </a:rPr>
            </a:br>
            <a:r>
              <a:rPr lang="pl-PL" sz="1600" dirty="0">
                <a:latin typeface="+mn-lt"/>
              </a:rPr>
              <a:t>(z odpowiednim zawiesiem). </a:t>
            </a:r>
          </a:p>
          <a:p>
            <a:pPr lvl="0">
              <a:spcBef>
                <a:spcPts val="600"/>
              </a:spcBef>
            </a:pPr>
            <a:r>
              <a:rPr lang="pl-PL" sz="1600" dirty="0">
                <a:latin typeface="+mn-lt"/>
              </a:rPr>
              <a:t>Dlatego też projektując takie rozwiązania należałoby ściśle współpracować z innymi projektantami infrastruktury podziemnej </a:t>
            </a:r>
            <a:r>
              <a:rPr lang="pl-PL" sz="1600" dirty="0" smtClean="0">
                <a:latin typeface="+mn-lt"/>
              </a:rPr>
              <a:t/>
            </a:r>
            <a:br>
              <a:rPr lang="pl-PL" sz="1600" dirty="0" smtClean="0">
                <a:latin typeface="+mn-lt"/>
              </a:rPr>
            </a:br>
            <a:r>
              <a:rPr lang="pl-PL" sz="1600" dirty="0" smtClean="0">
                <a:latin typeface="+mn-lt"/>
              </a:rPr>
              <a:t>i </a:t>
            </a:r>
            <a:r>
              <a:rPr lang="pl-PL" sz="1600" dirty="0">
                <a:latin typeface="+mn-lt"/>
              </a:rPr>
              <a:t>naziemnej.</a:t>
            </a:r>
          </a:p>
        </p:txBody>
      </p:sp>
    </p:spTree>
    <p:extLst>
      <p:ext uri="{BB962C8B-B14F-4D97-AF65-F5344CB8AC3E}">
        <p14:creationId xmlns:p14="http://schemas.microsoft.com/office/powerpoint/2010/main" val="200982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49</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3"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itle 1"/>
          <p:cNvSpPr txBox="1">
            <a:spLocks/>
          </p:cNvSpPr>
          <p:nvPr/>
        </p:nvSpPr>
        <p:spPr bwMode="auto">
          <a:xfrm>
            <a:off x="2783295" y="156133"/>
            <a:ext cx="868857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NOWATORSKIE ROZWIĄZANIA MIEJSC GROMADZENIA ODPADÓW</a:t>
            </a:r>
          </a:p>
        </p:txBody>
      </p:sp>
      <p:sp>
        <p:nvSpPr>
          <p:cNvPr id="9" name="Prostokąt 8"/>
          <p:cNvSpPr/>
          <p:nvPr/>
        </p:nvSpPr>
        <p:spPr>
          <a:xfrm>
            <a:off x="2672231" y="1820554"/>
            <a:ext cx="4967687" cy="3108543"/>
          </a:xfrm>
          <a:prstGeom prst="rect">
            <a:avLst/>
          </a:prstGeom>
        </p:spPr>
        <p:txBody>
          <a:bodyPr wrap="square">
            <a:spAutoFit/>
          </a:bodyPr>
          <a:lstStyle/>
          <a:p>
            <a:pPr algn="just"/>
            <a:r>
              <a:rPr lang="pl-PL" sz="1400" dirty="0">
                <a:latin typeface="+mn-lt"/>
              </a:rPr>
              <a:t>Do niewątpliwych zalet takiej metody należą:</a:t>
            </a:r>
          </a:p>
          <a:p>
            <a:pPr marL="285750" indent="-285750" algn="just">
              <a:buFont typeface="Arial" panose="020B0604020202020204" pitchFamily="34" charset="0"/>
              <a:buChar char="•"/>
            </a:pPr>
            <a:r>
              <a:rPr lang="pl-PL" sz="1400" dirty="0">
                <a:latin typeface="+mn-lt"/>
              </a:rPr>
              <a:t>odseparowanie odpadów i związanych z ich gromadzeniem uciążliwości od sfer przebywania i aktywności człowieka;</a:t>
            </a:r>
          </a:p>
          <a:p>
            <a:pPr marL="285750" indent="-285750" algn="just">
              <a:buFont typeface="Arial" panose="020B0604020202020204" pitchFamily="34" charset="0"/>
              <a:buChar char="•"/>
            </a:pPr>
            <a:r>
              <a:rPr lang="pl-PL" sz="1400" dirty="0">
                <a:latin typeface="+mn-lt"/>
              </a:rPr>
              <a:t>oszczędności wynikające z braku zapotrzebowania na naziemny transport odpadów,</a:t>
            </a:r>
          </a:p>
          <a:p>
            <a:pPr marL="285750" indent="-285750" algn="just">
              <a:buFont typeface="Arial" panose="020B0604020202020204" pitchFamily="34" charset="0"/>
              <a:buChar char="•"/>
            </a:pPr>
            <a:r>
              <a:rPr lang="pl-PL" sz="1400" dirty="0">
                <a:latin typeface="+mn-lt"/>
              </a:rPr>
              <a:t>brak uciążliwości związanych z dojazdem śmieciarek,</a:t>
            </a:r>
          </a:p>
          <a:p>
            <a:pPr marL="285750" indent="-285750" algn="just">
              <a:buFont typeface="Arial" panose="020B0604020202020204" pitchFamily="34" charset="0"/>
              <a:buChar char="•"/>
            </a:pPr>
            <a:r>
              <a:rPr lang="pl-PL" sz="1400" dirty="0">
                <a:latin typeface="+mn-lt"/>
              </a:rPr>
              <a:t>możliwość bieżącego monitorowania strumienia odpadów, </a:t>
            </a:r>
            <a:r>
              <a:rPr lang="pl-PL" sz="1400" dirty="0" smtClean="0">
                <a:latin typeface="+mn-lt"/>
              </a:rPr>
              <a:t/>
            </a:r>
            <a:br>
              <a:rPr lang="pl-PL" sz="1400" dirty="0" smtClean="0">
                <a:latin typeface="+mn-lt"/>
              </a:rPr>
            </a:br>
            <a:r>
              <a:rPr lang="pl-PL" sz="1400" dirty="0" smtClean="0">
                <a:latin typeface="+mn-lt"/>
              </a:rPr>
              <a:t>w </a:t>
            </a:r>
            <a:r>
              <a:rPr lang="pl-PL" sz="1400" dirty="0">
                <a:latin typeface="+mn-lt"/>
              </a:rPr>
              <a:t>tym ich przekazywania do właściwych miejsc odbioru, przechowywania </a:t>
            </a:r>
            <a:r>
              <a:rPr lang="pl-PL" sz="1400" dirty="0" smtClean="0">
                <a:latin typeface="+mn-lt"/>
              </a:rPr>
              <a:t>i </a:t>
            </a:r>
            <a:r>
              <a:rPr lang="pl-PL" sz="1400" dirty="0">
                <a:latin typeface="+mn-lt"/>
              </a:rPr>
              <a:t>zagospodarowania;</a:t>
            </a:r>
          </a:p>
          <a:p>
            <a:pPr marL="285750" indent="-285750" algn="just">
              <a:buFont typeface="Arial" panose="020B0604020202020204" pitchFamily="34" charset="0"/>
              <a:buChar char="•"/>
            </a:pPr>
            <a:r>
              <a:rPr lang="pl-PL" sz="1400" dirty="0">
                <a:latin typeface="+mn-lt"/>
              </a:rPr>
              <a:t>brak problemu przepełnienia pojemników i natychmiastowe zagospodarowanie odpadu,</a:t>
            </a:r>
          </a:p>
          <a:p>
            <a:pPr marL="285750" indent="-285750" algn="just">
              <a:buFont typeface="Arial" panose="020B0604020202020204" pitchFamily="34" charset="0"/>
              <a:buChar char="•"/>
            </a:pPr>
            <a:r>
              <a:rPr lang="pl-PL" sz="1400" dirty="0">
                <a:latin typeface="+mn-lt"/>
              </a:rPr>
              <a:t>wyeliminowanie zjawiska penetracji i kradzieży odpadów przez bezdomnych (w Polsce dość powszechne zjawisko tzw. nurków), dzikie zwierzęta, czy ptaki.</a:t>
            </a:r>
          </a:p>
        </p:txBody>
      </p:sp>
      <p:pic>
        <p:nvPicPr>
          <p:cNvPr id="10" name="Picture 5" descr="C:\Users\user\Desktop\pneumatyka.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20995" y="1904262"/>
            <a:ext cx="3697507" cy="2505253"/>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2672231" y="4966356"/>
            <a:ext cx="9083928" cy="954107"/>
          </a:xfrm>
          <a:prstGeom prst="rect">
            <a:avLst/>
          </a:prstGeom>
        </p:spPr>
        <p:txBody>
          <a:bodyPr wrap="square">
            <a:spAutoFit/>
          </a:bodyPr>
          <a:lstStyle/>
          <a:p>
            <a:pPr lvl="0"/>
            <a:r>
              <a:rPr lang="pl-PL" sz="1400" dirty="0">
                <a:latin typeface="Calibri" panose="020F0502020204030204"/>
                <a:cs typeface="Arial" panose="020B0604020202020204" pitchFamily="34" charset="0"/>
              </a:rPr>
              <a:t>Główną wadą systemu jest m.in. jego koszt wdrożenia, związany z koniecznością budowy rozległej podziemnej infrastruktury, stacji ich magazynowania i obróbki. Ponadto, w celu wyeliminowania możliwości awarii, systemy wyposażane są w automatykę kontrolno-sterującą i monitorującą ich pracę. Dlatego też jego ewentualne zastosowanie powinno być poprzedzone odpowiednią i kompleksową analizą ekonomiczną i wariantową.</a:t>
            </a:r>
          </a:p>
        </p:txBody>
      </p:sp>
      <p:sp>
        <p:nvSpPr>
          <p:cNvPr id="12" name="Prostokąt 11"/>
          <p:cNvSpPr/>
          <p:nvPr/>
        </p:nvSpPr>
        <p:spPr>
          <a:xfrm>
            <a:off x="2672231" y="841511"/>
            <a:ext cx="8910702" cy="954107"/>
          </a:xfrm>
          <a:prstGeom prst="rect">
            <a:avLst/>
          </a:prstGeom>
        </p:spPr>
        <p:txBody>
          <a:bodyPr wrap="square">
            <a:spAutoFit/>
          </a:bodyPr>
          <a:lstStyle/>
          <a:p>
            <a:r>
              <a:rPr lang="pl-PL" sz="1400" dirty="0">
                <a:latin typeface="+mn-lt"/>
              </a:rPr>
              <a:t> System próżniowej zbiórki odpadów oparty jest na pojemnikach i korytarzach podziemnych, gdzie pneumatycznie </a:t>
            </a:r>
            <a:r>
              <a:rPr lang="pl-PL" sz="1400" dirty="0" smtClean="0">
                <a:latin typeface="+mn-lt"/>
              </a:rPr>
              <a:t/>
            </a:r>
            <a:br>
              <a:rPr lang="pl-PL" sz="1400" dirty="0" smtClean="0">
                <a:latin typeface="+mn-lt"/>
              </a:rPr>
            </a:br>
            <a:r>
              <a:rPr lang="pl-PL" sz="1400" dirty="0" smtClean="0">
                <a:latin typeface="+mn-lt"/>
              </a:rPr>
              <a:t>i </a:t>
            </a:r>
            <a:r>
              <a:rPr lang="pl-PL" sz="1400" dirty="0">
                <a:latin typeface="+mn-lt"/>
              </a:rPr>
              <a:t>w sposób zautomatyzowany odbierane są odpady i przesyłane dalej do miejsc przeznaczenia, odległych nawet o 2 km. System taki działa na podobnej zasadzie co kanalizacja, </a:t>
            </a:r>
            <a:r>
              <a:rPr lang="pl-PL" sz="1400" dirty="0" smtClean="0">
                <a:latin typeface="+mn-lt"/>
              </a:rPr>
              <a:t>z </a:t>
            </a:r>
            <a:r>
              <a:rPr lang="pl-PL" sz="1400" dirty="0">
                <a:latin typeface="+mn-lt"/>
              </a:rPr>
              <a:t>tym że zamiast nieczystości płynnych występują stałe (odpady), a ich nośnikiem nie jest woda, lecz sprężone powietrze.</a:t>
            </a:r>
          </a:p>
        </p:txBody>
      </p:sp>
    </p:spTree>
    <p:extLst>
      <p:ext uri="{BB962C8B-B14F-4D97-AF65-F5344CB8AC3E}">
        <p14:creationId xmlns:p14="http://schemas.microsoft.com/office/powerpoint/2010/main" val="162676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żółtego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103" name="Grupa 102"/>
          <p:cNvGrpSpPr/>
          <p:nvPr/>
        </p:nvGrpSpPr>
        <p:grpSpPr>
          <a:xfrm>
            <a:off x="2727643" y="1467320"/>
            <a:ext cx="2903745" cy="2755312"/>
            <a:chOff x="9361" y="3623830"/>
            <a:chExt cx="2272650" cy="2177958"/>
          </a:xfrm>
        </p:grpSpPr>
        <p:pic>
          <p:nvPicPr>
            <p:cNvPr id="104" name="Obraz 10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1" y="3623830"/>
              <a:ext cx="2272650" cy="2177958"/>
            </a:xfrm>
            <a:prstGeom prst="rect">
              <a:avLst/>
            </a:prstGeom>
            <a:ln>
              <a:noFill/>
            </a:ln>
            <a:effectLst>
              <a:outerShdw blurRad="63500" sx="102000" sy="102000" algn="ctr" rotWithShape="0">
                <a:prstClr val="black">
                  <a:alpha val="40000"/>
                </a:prstClr>
              </a:outerShdw>
            </a:effectLst>
          </p:spPr>
        </p:pic>
        <p:sp>
          <p:nvSpPr>
            <p:cNvPr id="105" name="pole tekstowe 104"/>
            <p:cNvSpPr txBox="1"/>
            <p:nvPr/>
          </p:nvSpPr>
          <p:spPr>
            <a:xfrm>
              <a:off x="292692" y="4108134"/>
              <a:ext cx="1893492" cy="82311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2000" b="1" dirty="0" smtClean="0">
                  <a:solidFill>
                    <a:schemeClr val="bg1"/>
                  </a:solidFill>
                  <a:latin typeface="+mn-lt"/>
                </a:rPr>
                <a:t>METALE</a:t>
              </a:r>
              <a:r>
                <a:rPr lang="pl-PL" sz="2000" b="1" dirty="0">
                  <a:solidFill>
                    <a:schemeClr val="bg1"/>
                  </a:solidFill>
                  <a:latin typeface="+mn-lt"/>
                </a:rPr>
                <a:t/>
              </a:r>
              <a:br>
                <a:rPr lang="pl-PL" sz="2000" b="1" dirty="0">
                  <a:solidFill>
                    <a:schemeClr val="bg1"/>
                  </a:solidFill>
                  <a:latin typeface="+mn-lt"/>
                </a:rPr>
              </a:br>
              <a:r>
                <a:rPr lang="pl-PL" sz="2000" b="1" dirty="0" smtClean="0">
                  <a:solidFill>
                    <a:schemeClr val="bg1"/>
                  </a:solidFill>
                  <a:latin typeface="+mn-lt"/>
                </a:rPr>
                <a:t>I TWORZYWA</a:t>
              </a:r>
            </a:p>
            <a:p>
              <a:pPr algn="ctr">
                <a:spcAft>
                  <a:spcPts val="200"/>
                </a:spcAft>
              </a:pPr>
              <a:r>
                <a:rPr lang="pl-PL" sz="2000" b="1" dirty="0" smtClean="0">
                  <a:solidFill>
                    <a:schemeClr val="bg1"/>
                  </a:solidFill>
                </a:rPr>
                <a:t>SZTUCZNE</a:t>
              </a:r>
              <a:endParaRPr lang="pl-PL" sz="2000" b="1" dirty="0">
                <a:solidFill>
                  <a:schemeClr val="bg1"/>
                </a:solidFill>
                <a:latin typeface="+mn-lt"/>
              </a:endParaRPr>
            </a:p>
          </p:txBody>
        </p:sp>
      </p:grpSp>
      <p:grpSp>
        <p:nvGrpSpPr>
          <p:cNvPr id="106" name="Grupa 105"/>
          <p:cNvGrpSpPr/>
          <p:nvPr/>
        </p:nvGrpSpPr>
        <p:grpSpPr>
          <a:xfrm>
            <a:off x="3613654" y="2921639"/>
            <a:ext cx="1642086" cy="2253895"/>
            <a:chOff x="306289" y="3106369"/>
            <a:chExt cx="1724479" cy="2366986"/>
          </a:xfrm>
        </p:grpSpPr>
        <p:pic>
          <p:nvPicPr>
            <p:cNvPr id="107" name="Obraz 10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6289" y="3106369"/>
              <a:ext cx="1724479" cy="2366986"/>
            </a:xfrm>
            <a:prstGeom prst="rect">
              <a:avLst/>
            </a:prstGeom>
            <a:effectLst>
              <a:outerShdw blurRad="63500" sx="102000" sy="102000" algn="ctr" rotWithShape="0">
                <a:prstClr val="black">
                  <a:alpha val="40000"/>
                </a:prstClr>
              </a:outerShdw>
            </a:effectLst>
          </p:spPr>
        </p:pic>
        <p:sp>
          <p:nvSpPr>
            <p:cNvPr id="108" name="pole tekstowe 107"/>
            <p:cNvSpPr txBox="1"/>
            <p:nvPr/>
          </p:nvSpPr>
          <p:spPr>
            <a:xfrm>
              <a:off x="440332" y="3874364"/>
              <a:ext cx="1494063" cy="899628"/>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600" b="1" dirty="0" smtClean="0">
                  <a:latin typeface="+mn-lt"/>
                </a:rPr>
                <a:t>METALE </a:t>
              </a:r>
              <a:r>
                <a:rPr lang="pl-PL" sz="1600" b="1" dirty="0">
                  <a:latin typeface="+mn-lt"/>
                </a:rPr>
                <a:t/>
              </a:r>
              <a:br>
                <a:rPr lang="pl-PL" sz="1600" b="1" dirty="0">
                  <a:latin typeface="+mn-lt"/>
                </a:rPr>
              </a:br>
              <a:r>
                <a:rPr lang="pl-PL" sz="1600" b="1" dirty="0" smtClean="0">
                  <a:latin typeface="+mn-lt"/>
                </a:rPr>
                <a:t>I TWORZYWA</a:t>
              </a:r>
            </a:p>
            <a:p>
              <a:pPr algn="ctr">
                <a:spcAft>
                  <a:spcPts val="200"/>
                </a:spcAft>
              </a:pPr>
              <a:r>
                <a:rPr lang="pl-PL" sz="1600" b="1" dirty="0" smtClean="0">
                  <a:latin typeface="+mn-lt"/>
                </a:rPr>
                <a:t>SZTUCZNE</a:t>
              </a:r>
              <a:endParaRPr lang="pl-PL" sz="1600" b="1" dirty="0">
                <a:latin typeface="+mn-lt"/>
              </a:endParaRPr>
            </a:p>
          </p:txBody>
        </p:sp>
      </p:grpSp>
      <p:grpSp>
        <p:nvGrpSpPr>
          <p:cNvPr id="84" name="Grupa 83"/>
          <p:cNvGrpSpPr/>
          <p:nvPr/>
        </p:nvGrpSpPr>
        <p:grpSpPr>
          <a:xfrm>
            <a:off x="6972572" y="1274671"/>
            <a:ext cx="4211004" cy="3176739"/>
            <a:chOff x="3707904" y="2284538"/>
            <a:chExt cx="4211004" cy="3176739"/>
          </a:xfrm>
        </p:grpSpPr>
        <p:sp>
          <p:nvSpPr>
            <p:cNvPr id="85" name="Objaśnienie prostokątne zaokrąglone 84"/>
            <p:cNvSpPr/>
            <p:nvPr/>
          </p:nvSpPr>
          <p:spPr>
            <a:xfrm>
              <a:off x="3707904" y="2284538"/>
              <a:ext cx="4211004" cy="3176739"/>
            </a:xfrm>
            <a:prstGeom prst="wedgeRoundRectCallout">
              <a:avLst>
                <a:gd name="adj1" fmla="val -97021"/>
                <a:gd name="adj2" fmla="val -14711"/>
                <a:gd name="adj3" fmla="val 16667"/>
              </a:avLst>
            </a:prstGeom>
            <a:solidFill>
              <a:schemeClr val="bg1"/>
            </a:solidFill>
            <a:ln w="38100">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6" name="Obraz 85" descr="Znalezione obrazy dla zapytania metal wast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47915" y="2338348"/>
              <a:ext cx="1786542" cy="1250430"/>
            </a:xfrm>
            <a:prstGeom prst="rect">
              <a:avLst/>
            </a:prstGeom>
            <a:noFill/>
            <a:ln>
              <a:noFill/>
            </a:ln>
          </p:spPr>
        </p:pic>
        <p:pic>
          <p:nvPicPr>
            <p:cNvPr id="87" name="Obraz 86" descr="C:\Users\tomasz.bator\Pictures\grafika z internetu\styropia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26932" y="3363024"/>
              <a:ext cx="1312662" cy="984406"/>
            </a:xfrm>
            <a:prstGeom prst="rect">
              <a:avLst/>
            </a:prstGeom>
            <a:noFill/>
            <a:ln>
              <a:noFill/>
            </a:ln>
          </p:spPr>
        </p:pic>
        <p:pic>
          <p:nvPicPr>
            <p:cNvPr id="88" name="Obraz 87" descr="C:\Users\tomasz.bator\Pictures\grafika z internetu\torebka-foliowa.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04955" y="4070746"/>
              <a:ext cx="907919" cy="1198810"/>
            </a:xfrm>
            <a:prstGeom prst="rect">
              <a:avLst/>
            </a:prstGeom>
            <a:noFill/>
            <a:ln>
              <a:noFill/>
            </a:ln>
          </p:spPr>
        </p:pic>
        <p:pic>
          <p:nvPicPr>
            <p:cNvPr id="89" name="Obraz 88" descr="C:\Users\tomasz.bator\Pictures\grafika z internetu\PET 2.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64909" y="2594025"/>
              <a:ext cx="611972" cy="1346149"/>
            </a:xfrm>
            <a:prstGeom prst="rect">
              <a:avLst/>
            </a:prstGeom>
            <a:noFill/>
            <a:ln>
              <a:noFill/>
            </a:ln>
          </p:spPr>
        </p:pic>
        <p:pic>
          <p:nvPicPr>
            <p:cNvPr id="90" name="Obraz 89" descr="C:\Users\tomasz.bator\Pictures\grafika z internetu\kubek.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flipH="1">
              <a:off x="6064433" y="4384991"/>
              <a:ext cx="471025" cy="758854"/>
            </a:xfrm>
            <a:prstGeom prst="rect">
              <a:avLst/>
            </a:prstGeom>
            <a:noFill/>
            <a:ln>
              <a:noFill/>
            </a:ln>
            <a:extLst>
              <a:ext uri="{53640926-AAD7-44D8-BBD7-CCE9431645EC}">
                <a14:shadowObscured xmlns:a14="http://schemas.microsoft.com/office/drawing/2010/main"/>
              </a:ext>
            </a:extLst>
          </p:spPr>
        </p:pic>
        <p:pic>
          <p:nvPicPr>
            <p:cNvPr id="91" name="Obraz 90" descr="C:\Users\tomasz.bator\Pictures\grafika z internetu\tetra_pak.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771833" y="3892839"/>
              <a:ext cx="1368557" cy="1441229"/>
            </a:xfrm>
            <a:prstGeom prst="rect">
              <a:avLst/>
            </a:prstGeom>
            <a:noFill/>
            <a:ln>
              <a:noFill/>
            </a:ln>
          </p:spPr>
        </p:pic>
        <p:pic>
          <p:nvPicPr>
            <p:cNvPr id="92" name="Obraz 91" descr="C:\Users\tomasz.bator\Pictures\Zdjęcia odpadów\nowe\IMG_1462.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3882256" y="3840051"/>
              <a:ext cx="1180111" cy="1386966"/>
            </a:xfrm>
            <a:prstGeom prst="rect">
              <a:avLst/>
            </a:prstGeom>
            <a:noFill/>
            <a:ln>
              <a:noFill/>
            </a:ln>
            <a:extLst>
              <a:ext uri="{53640926-AAD7-44D8-BBD7-CCE9431645EC}">
                <a14:shadowObscured xmlns:a14="http://schemas.microsoft.com/office/drawing/2010/main"/>
              </a:ext>
            </a:extLst>
          </p:spPr>
        </p:pic>
        <p:grpSp>
          <p:nvGrpSpPr>
            <p:cNvPr id="93" name="Grupa 92"/>
            <p:cNvGrpSpPr/>
            <p:nvPr/>
          </p:nvGrpSpPr>
          <p:grpSpPr>
            <a:xfrm>
              <a:off x="6211750" y="2456527"/>
              <a:ext cx="1010466" cy="873329"/>
              <a:chOff x="0" y="0"/>
              <a:chExt cx="1426845" cy="1233170"/>
            </a:xfrm>
          </p:grpSpPr>
          <p:pic>
            <p:nvPicPr>
              <p:cNvPr id="99" name="Obraz 98" descr="C:\Users\tomasz.bator\Pictures\Zdjęcia odpadów\nowe\IMG_6866.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0" y="0"/>
                <a:ext cx="1426845" cy="1233170"/>
              </a:xfrm>
              <a:prstGeom prst="rect">
                <a:avLst/>
              </a:prstGeom>
              <a:noFill/>
              <a:ln>
                <a:noFill/>
              </a:ln>
              <a:extLst>
                <a:ext uri="{53640926-AAD7-44D8-BBD7-CCE9431645EC}">
                  <a14:shadowObscured xmlns:a14="http://schemas.microsoft.com/office/drawing/2010/main"/>
                </a:ext>
              </a:extLst>
            </p:spPr>
          </p:pic>
          <p:sp>
            <p:nvSpPr>
              <p:cNvPr id="100" name="Prostokąt zaokrąglony 99"/>
              <p:cNvSpPr/>
              <p:nvPr/>
            </p:nvSpPr>
            <p:spPr>
              <a:xfrm>
                <a:off x="219290" y="368242"/>
                <a:ext cx="188106" cy="537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101" name="Prostokąt zaokrąglony 100"/>
              <p:cNvSpPr/>
              <p:nvPr/>
            </p:nvSpPr>
            <p:spPr>
              <a:xfrm rot="1281850">
                <a:off x="1220579" y="252391"/>
                <a:ext cx="122104" cy="791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102" name="Prostokąt zaokrąglony 101"/>
              <p:cNvSpPr/>
              <p:nvPr/>
            </p:nvSpPr>
            <p:spPr>
              <a:xfrm rot="21173096">
                <a:off x="409618" y="852336"/>
                <a:ext cx="166123" cy="78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grpSp>
          <p:nvGrpSpPr>
            <p:cNvPr id="94" name="Grupa 93"/>
            <p:cNvGrpSpPr/>
            <p:nvPr/>
          </p:nvGrpSpPr>
          <p:grpSpPr>
            <a:xfrm rot="4500000">
              <a:off x="6930317" y="3370560"/>
              <a:ext cx="782653" cy="769761"/>
              <a:chOff x="0" y="0"/>
              <a:chExt cx="1424305" cy="1400810"/>
            </a:xfrm>
          </p:grpSpPr>
          <p:pic>
            <p:nvPicPr>
              <p:cNvPr id="95" name="Obraz 94" descr="C:\Users\tomasz.bator\Pictures\Zdjęcia odpadów\nowe\IMG_6813.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auto">
              <a:xfrm>
                <a:off x="0" y="0"/>
                <a:ext cx="1424305" cy="1400810"/>
              </a:xfrm>
              <a:prstGeom prst="rect">
                <a:avLst/>
              </a:prstGeom>
              <a:noFill/>
              <a:ln>
                <a:noFill/>
              </a:ln>
              <a:extLst>
                <a:ext uri="{53640926-AAD7-44D8-BBD7-CCE9431645EC}">
                  <a14:shadowObscured xmlns:a14="http://schemas.microsoft.com/office/drawing/2010/main"/>
                </a:ext>
              </a:extLst>
            </p:spPr>
          </p:pic>
          <p:sp>
            <p:nvSpPr>
              <p:cNvPr id="96" name="Prostokąt zaokrąglony 95"/>
              <p:cNvSpPr/>
              <p:nvPr/>
            </p:nvSpPr>
            <p:spPr>
              <a:xfrm rot="2933578">
                <a:off x="504782" y="471682"/>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7" name="Prostokąt zaokrąglony 96"/>
              <p:cNvSpPr/>
              <p:nvPr/>
            </p:nvSpPr>
            <p:spPr>
              <a:xfrm rot="2933578">
                <a:off x="161365" y="868887"/>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8" name="Prostokąt zaokrąglony 97"/>
              <p:cNvSpPr/>
              <p:nvPr/>
            </p:nvSpPr>
            <p:spPr>
              <a:xfrm rot="18611760">
                <a:off x="455132" y="1212304"/>
                <a:ext cx="185350" cy="457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grpSp>
    </p:spTree>
    <p:extLst>
      <p:ext uri="{BB962C8B-B14F-4D97-AF65-F5344CB8AC3E}">
        <p14:creationId xmlns:p14="http://schemas.microsoft.com/office/powerpoint/2010/main" val="101510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50</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sp>
        <p:nvSpPr>
          <p:cNvPr id="24" name="pole tekstowe 23">
            <a:extLst>
              <a:ext uri="{FF2B5EF4-FFF2-40B4-BE49-F238E27FC236}">
                <a16:creationId xmlns:a16="http://schemas.microsoft.com/office/drawing/2014/main" id="{C8A2E333-5B50-D349-A590-68502812B705}"/>
              </a:ext>
            </a:extLst>
          </p:cNvPr>
          <p:cNvSpPr txBox="1"/>
          <p:nvPr/>
        </p:nvSpPr>
        <p:spPr>
          <a:xfrm>
            <a:off x="2985955" y="5482005"/>
            <a:ext cx="5190745" cy="338554"/>
          </a:xfrm>
          <a:prstGeom prst="rect">
            <a:avLst/>
          </a:prstGeom>
          <a:noFill/>
        </p:spPr>
        <p:txBody>
          <a:bodyPr wrap="square" rtlCol="0">
            <a:spAutoFit/>
          </a:bodyPr>
          <a:lstStyle/>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segregacja odpadów w miejscu zamieszkania</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grpSp>
        <p:nvGrpSpPr>
          <p:cNvPr id="30" name="Grupa 29"/>
          <p:cNvGrpSpPr/>
          <p:nvPr/>
        </p:nvGrpSpPr>
        <p:grpSpPr>
          <a:xfrm>
            <a:off x="9211484" y="1656741"/>
            <a:ext cx="2624547" cy="2609418"/>
            <a:chOff x="6892678" y="3763864"/>
            <a:chExt cx="1927041" cy="1915933"/>
          </a:xfrm>
        </p:grpSpPr>
        <p:pic>
          <p:nvPicPr>
            <p:cNvPr id="31" name="Picture 2" descr="C:\Users\magdalena.salawa\Desktop\pojemnik grafitowy 110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2678" y="3763864"/>
              <a:ext cx="1927041" cy="1915933"/>
            </a:xfrm>
            <a:prstGeom prst="rect">
              <a:avLst/>
            </a:prstGeom>
            <a:noFill/>
            <a:extLst>
              <a:ext uri="{909E8E84-426E-40DD-AFC4-6F175D3DCCD1}">
                <a14:hiddenFill xmlns:a14="http://schemas.microsoft.com/office/drawing/2010/main">
                  <a:solidFill>
                    <a:srgbClr val="FFFFFF"/>
                  </a:solidFill>
                </a14:hiddenFill>
              </a:ext>
            </a:extLst>
          </p:spPr>
        </p:pic>
        <p:sp>
          <p:nvSpPr>
            <p:cNvPr id="32" name="pole tekstowe 31"/>
            <p:cNvSpPr txBox="1"/>
            <p:nvPr/>
          </p:nvSpPr>
          <p:spPr>
            <a:xfrm>
              <a:off x="6960727" y="4245334"/>
              <a:ext cx="1595557" cy="628981"/>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400" dirty="0" smtClean="0"/>
                <a:t>ODPADY </a:t>
              </a:r>
            </a:p>
            <a:p>
              <a:r>
                <a:rPr lang="pl-PL" sz="2400" dirty="0" smtClean="0"/>
                <a:t>ZMIESZANE</a:t>
              </a:r>
              <a:endParaRPr lang="pl-PL" sz="2400" dirty="0"/>
            </a:p>
          </p:txBody>
        </p:sp>
      </p:grpSp>
      <p:grpSp>
        <p:nvGrpSpPr>
          <p:cNvPr id="33" name="Grupa 32"/>
          <p:cNvGrpSpPr/>
          <p:nvPr/>
        </p:nvGrpSpPr>
        <p:grpSpPr>
          <a:xfrm>
            <a:off x="2727643" y="1467320"/>
            <a:ext cx="2903745" cy="2755312"/>
            <a:chOff x="9361" y="3623830"/>
            <a:chExt cx="2272650" cy="2177958"/>
          </a:xfrm>
        </p:grpSpPr>
        <p:pic>
          <p:nvPicPr>
            <p:cNvPr id="34" name="Obraz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1" y="3623830"/>
              <a:ext cx="2272650" cy="2177958"/>
            </a:xfrm>
            <a:prstGeom prst="rect">
              <a:avLst/>
            </a:prstGeom>
            <a:ln>
              <a:noFill/>
            </a:ln>
            <a:effectLst>
              <a:outerShdw blurRad="63500" sx="102000" sy="102000" algn="ctr" rotWithShape="0">
                <a:prstClr val="black">
                  <a:alpha val="40000"/>
                </a:prstClr>
              </a:outerShdw>
            </a:effectLst>
          </p:spPr>
        </p:pic>
        <p:sp>
          <p:nvSpPr>
            <p:cNvPr id="35" name="pole tekstowe 34"/>
            <p:cNvSpPr txBox="1"/>
            <p:nvPr/>
          </p:nvSpPr>
          <p:spPr>
            <a:xfrm>
              <a:off x="292692" y="4108134"/>
              <a:ext cx="1893492" cy="82311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2000" b="1" dirty="0" smtClean="0">
                  <a:solidFill>
                    <a:schemeClr val="bg1"/>
                  </a:solidFill>
                  <a:latin typeface="+mn-lt"/>
                </a:rPr>
                <a:t>METALE</a:t>
              </a:r>
              <a:r>
                <a:rPr lang="pl-PL" sz="2000" b="1" dirty="0">
                  <a:solidFill>
                    <a:schemeClr val="bg1"/>
                  </a:solidFill>
                  <a:latin typeface="+mn-lt"/>
                </a:rPr>
                <a:t/>
              </a:r>
              <a:br>
                <a:rPr lang="pl-PL" sz="2000" b="1" dirty="0">
                  <a:solidFill>
                    <a:schemeClr val="bg1"/>
                  </a:solidFill>
                  <a:latin typeface="+mn-lt"/>
                </a:rPr>
              </a:br>
              <a:r>
                <a:rPr lang="pl-PL" sz="2000" b="1" dirty="0" smtClean="0">
                  <a:solidFill>
                    <a:schemeClr val="bg1"/>
                  </a:solidFill>
                  <a:latin typeface="+mn-lt"/>
                </a:rPr>
                <a:t>I TWORZYWA</a:t>
              </a:r>
            </a:p>
            <a:p>
              <a:pPr algn="ctr">
                <a:spcAft>
                  <a:spcPts val="200"/>
                </a:spcAft>
              </a:pPr>
              <a:r>
                <a:rPr lang="pl-PL" sz="2000" b="1" dirty="0" smtClean="0">
                  <a:solidFill>
                    <a:schemeClr val="bg1"/>
                  </a:solidFill>
                </a:rPr>
                <a:t>SZTUCZNE</a:t>
              </a:r>
              <a:endParaRPr lang="pl-PL" sz="2000" b="1" dirty="0">
                <a:solidFill>
                  <a:schemeClr val="bg1"/>
                </a:solidFill>
                <a:latin typeface="+mn-lt"/>
              </a:endParaRPr>
            </a:p>
          </p:txBody>
        </p:sp>
      </p:grpSp>
      <p:grpSp>
        <p:nvGrpSpPr>
          <p:cNvPr id="36" name="Grupa 35"/>
          <p:cNvGrpSpPr/>
          <p:nvPr/>
        </p:nvGrpSpPr>
        <p:grpSpPr>
          <a:xfrm>
            <a:off x="4912839" y="1428835"/>
            <a:ext cx="2627445" cy="2820320"/>
            <a:chOff x="2210255" y="3561446"/>
            <a:chExt cx="2059803" cy="2181660"/>
          </a:xfrm>
        </p:grpSpPr>
        <p:pic>
          <p:nvPicPr>
            <p:cNvPr id="37" name="Obraz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10255" y="3561446"/>
              <a:ext cx="2059803" cy="2181660"/>
            </a:xfrm>
            <a:prstGeom prst="rect">
              <a:avLst/>
            </a:prstGeom>
            <a:ln>
              <a:noFill/>
            </a:ln>
            <a:effectLst>
              <a:outerShdw blurRad="63500" sx="102000" sy="102000" algn="ctr" rotWithShape="0">
                <a:prstClr val="black">
                  <a:alpha val="40000"/>
                </a:prstClr>
              </a:outerShdw>
            </a:effectLst>
          </p:spPr>
        </p:pic>
        <p:sp>
          <p:nvSpPr>
            <p:cNvPr id="38" name="pole tekstowe 37"/>
            <p:cNvSpPr txBox="1"/>
            <p:nvPr/>
          </p:nvSpPr>
          <p:spPr>
            <a:xfrm>
              <a:off x="2639044" y="4343324"/>
              <a:ext cx="1314682" cy="404737"/>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PAPIER</a:t>
              </a:r>
              <a:endParaRPr lang="pl-PL" sz="2800" dirty="0"/>
            </a:p>
          </p:txBody>
        </p:sp>
      </p:grpSp>
      <p:grpSp>
        <p:nvGrpSpPr>
          <p:cNvPr id="39" name="Grupa 38"/>
          <p:cNvGrpSpPr/>
          <p:nvPr/>
        </p:nvGrpSpPr>
        <p:grpSpPr>
          <a:xfrm>
            <a:off x="6815226" y="1487186"/>
            <a:ext cx="1928571" cy="2619819"/>
            <a:chOff x="4317965" y="3752410"/>
            <a:chExt cx="1368449" cy="1858935"/>
          </a:xfrm>
        </p:grpSpPr>
        <p:pic>
          <p:nvPicPr>
            <p:cNvPr id="40" name="Obraz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6730" y="3752410"/>
              <a:ext cx="1359684" cy="1858935"/>
            </a:xfrm>
            <a:prstGeom prst="rect">
              <a:avLst/>
            </a:prstGeom>
            <a:ln>
              <a:noFill/>
            </a:ln>
            <a:effectLst>
              <a:outerShdw blurRad="63500" sx="102000" sy="102000" algn="ctr" rotWithShape="0">
                <a:prstClr val="black">
                  <a:alpha val="40000"/>
                </a:prstClr>
              </a:outerShdw>
            </a:effectLst>
          </p:spPr>
        </p:pic>
        <p:sp>
          <p:nvSpPr>
            <p:cNvPr id="41" name="pole tekstowe 40"/>
            <p:cNvSpPr txBox="1"/>
            <p:nvPr/>
          </p:nvSpPr>
          <p:spPr>
            <a:xfrm>
              <a:off x="4317965" y="4473180"/>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SZKŁO</a:t>
              </a:r>
              <a:endParaRPr lang="pl-PL" sz="2800" dirty="0"/>
            </a:p>
          </p:txBody>
        </p:sp>
      </p:grpSp>
      <p:grpSp>
        <p:nvGrpSpPr>
          <p:cNvPr id="42" name="Grupa 41"/>
          <p:cNvGrpSpPr/>
          <p:nvPr/>
        </p:nvGrpSpPr>
        <p:grpSpPr>
          <a:xfrm>
            <a:off x="7948392" y="1299905"/>
            <a:ext cx="1940204" cy="2974466"/>
            <a:chOff x="5461227" y="3593596"/>
            <a:chExt cx="1425923" cy="2176565"/>
          </a:xfrm>
        </p:grpSpPr>
        <p:pic>
          <p:nvPicPr>
            <p:cNvPr id="43" name="Obraz 42"/>
            <p:cNvPicPr>
              <a:picLocks noChangeAspect="1"/>
            </p:cNvPicPr>
            <p:nvPr/>
          </p:nvPicPr>
          <p:blipFill>
            <a:blip r:embed="rId7" cstate="screen">
              <a:duotone>
                <a:prstClr val="black"/>
                <a:srgbClr val="996633">
                  <a:tint val="45000"/>
                  <a:satMod val="400000"/>
                </a:srgbClr>
              </a:duotone>
              <a:extLst>
                <a:ext uri="{28A0092B-C50C-407E-A947-70E740481C1C}">
                  <a14:useLocalDpi xmlns:a14="http://schemas.microsoft.com/office/drawing/2010/main"/>
                </a:ext>
              </a:extLst>
            </a:blip>
            <a:stretch>
              <a:fillRect/>
            </a:stretch>
          </p:blipFill>
          <p:spPr>
            <a:xfrm flipH="1">
              <a:off x="5461227" y="3593596"/>
              <a:ext cx="1425923" cy="2176565"/>
            </a:xfrm>
            <a:prstGeom prst="rect">
              <a:avLst/>
            </a:prstGeom>
            <a:effectLst>
              <a:outerShdw blurRad="50800" dist="38100" dir="2700000" algn="tl" rotWithShape="0">
                <a:prstClr val="black">
                  <a:alpha val="40000"/>
                </a:prstClr>
              </a:outerShdw>
            </a:effectLst>
          </p:spPr>
        </p:pic>
        <p:sp>
          <p:nvSpPr>
            <p:cNvPr id="44" name="pole tekstowe 43"/>
            <p:cNvSpPr txBox="1"/>
            <p:nvPr/>
          </p:nvSpPr>
          <p:spPr>
            <a:xfrm>
              <a:off x="5540428" y="4459396"/>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a:t>BIO</a:t>
              </a:r>
            </a:p>
          </p:txBody>
        </p:sp>
      </p:grpSp>
      <p:grpSp>
        <p:nvGrpSpPr>
          <p:cNvPr id="45" name="Grupa 44"/>
          <p:cNvGrpSpPr/>
          <p:nvPr/>
        </p:nvGrpSpPr>
        <p:grpSpPr>
          <a:xfrm>
            <a:off x="8495466" y="3116464"/>
            <a:ext cx="1288644" cy="2076943"/>
            <a:chOff x="5159851" y="3346373"/>
            <a:chExt cx="1353303" cy="2181155"/>
          </a:xfrm>
        </p:grpSpPr>
        <p:pic>
          <p:nvPicPr>
            <p:cNvPr id="46" name="Obraz 4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851" y="3346373"/>
              <a:ext cx="1353303" cy="2181155"/>
            </a:xfrm>
            <a:prstGeom prst="rect">
              <a:avLst/>
            </a:prstGeom>
          </p:spPr>
        </p:pic>
        <p:sp>
          <p:nvSpPr>
            <p:cNvPr id="47" name="pole tekstowe 46"/>
            <p:cNvSpPr txBox="1"/>
            <p:nvPr/>
          </p:nvSpPr>
          <p:spPr>
            <a:xfrm>
              <a:off x="5440075" y="4084221"/>
              <a:ext cx="1054929" cy="36933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800" b="1" dirty="0">
                  <a:solidFill>
                    <a:schemeClr val="bg1"/>
                  </a:solidFill>
                  <a:latin typeface="+mn-lt"/>
                </a:rPr>
                <a:t>BIO</a:t>
              </a:r>
            </a:p>
          </p:txBody>
        </p:sp>
      </p:grpSp>
      <p:grpSp>
        <p:nvGrpSpPr>
          <p:cNvPr id="48" name="Grupa 47"/>
          <p:cNvGrpSpPr/>
          <p:nvPr/>
        </p:nvGrpSpPr>
        <p:grpSpPr>
          <a:xfrm>
            <a:off x="7030046" y="3138247"/>
            <a:ext cx="1389457" cy="2084186"/>
            <a:chOff x="3684174" y="3606200"/>
            <a:chExt cx="1459174" cy="2188761"/>
          </a:xfrm>
        </p:grpSpPr>
        <p:pic>
          <p:nvPicPr>
            <p:cNvPr id="49" name="Picture 3" descr="C:\Users\magdalena.salawa\Desktop\zielony worek.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684174" y="3606200"/>
              <a:ext cx="1459174" cy="2188761"/>
            </a:xfrm>
            <a:prstGeom prst="rect">
              <a:avLst/>
            </a:prstGeom>
            <a:noFill/>
            <a:extLst>
              <a:ext uri="{909E8E84-426E-40DD-AFC4-6F175D3DCCD1}">
                <a14:hiddenFill xmlns:a14="http://schemas.microsoft.com/office/drawing/2010/main">
                  <a:solidFill>
                    <a:srgbClr val="FFFFFF"/>
                  </a:solidFill>
                </a14:hiddenFill>
              </a:ext>
            </a:extLst>
          </p:spPr>
        </p:pic>
        <p:sp>
          <p:nvSpPr>
            <p:cNvPr id="50" name="pole tekstowe 49"/>
            <p:cNvSpPr txBox="1"/>
            <p:nvPr/>
          </p:nvSpPr>
          <p:spPr>
            <a:xfrm>
              <a:off x="3955714" y="4153517"/>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SZKŁO</a:t>
              </a:r>
              <a:endParaRPr lang="pl-PL" sz="1800" dirty="0"/>
            </a:p>
          </p:txBody>
        </p:sp>
      </p:grpSp>
      <p:grpSp>
        <p:nvGrpSpPr>
          <p:cNvPr id="51" name="Grupa 50"/>
          <p:cNvGrpSpPr/>
          <p:nvPr/>
        </p:nvGrpSpPr>
        <p:grpSpPr>
          <a:xfrm>
            <a:off x="5400239" y="3075699"/>
            <a:ext cx="1367670" cy="2147343"/>
            <a:chOff x="1837315" y="3271786"/>
            <a:chExt cx="1436293" cy="2255087"/>
          </a:xfrm>
        </p:grpSpPr>
        <p:pic>
          <p:nvPicPr>
            <p:cNvPr id="52" name="Picture 4" descr="C:\Users\magdalena.salawa\Desktop\niebieski worek.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837315" y="3271786"/>
              <a:ext cx="1436293" cy="2255087"/>
            </a:xfrm>
            <a:prstGeom prst="rect">
              <a:avLst/>
            </a:prstGeom>
            <a:noFill/>
            <a:extLst>
              <a:ext uri="{909E8E84-426E-40DD-AFC4-6F175D3DCCD1}">
                <a14:hiddenFill xmlns:a14="http://schemas.microsoft.com/office/drawing/2010/main">
                  <a:solidFill>
                    <a:srgbClr val="FFFFFF"/>
                  </a:solidFill>
                </a14:hiddenFill>
              </a:ext>
            </a:extLst>
          </p:spPr>
        </p:pic>
        <p:sp>
          <p:nvSpPr>
            <p:cNvPr id="53" name="pole tekstowe 52"/>
            <p:cNvSpPr txBox="1"/>
            <p:nvPr/>
          </p:nvSpPr>
          <p:spPr>
            <a:xfrm>
              <a:off x="2099744" y="4124440"/>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PAPIER</a:t>
              </a:r>
              <a:endParaRPr lang="pl-PL" sz="1800" dirty="0"/>
            </a:p>
          </p:txBody>
        </p:sp>
      </p:grpSp>
      <p:grpSp>
        <p:nvGrpSpPr>
          <p:cNvPr id="54" name="Grupa 53"/>
          <p:cNvGrpSpPr/>
          <p:nvPr/>
        </p:nvGrpSpPr>
        <p:grpSpPr>
          <a:xfrm>
            <a:off x="3613654" y="2921639"/>
            <a:ext cx="1642086" cy="2253895"/>
            <a:chOff x="306289" y="3106369"/>
            <a:chExt cx="1724479" cy="2366986"/>
          </a:xfrm>
        </p:grpSpPr>
        <p:pic>
          <p:nvPicPr>
            <p:cNvPr id="55" name="Obraz 5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06289" y="3106369"/>
              <a:ext cx="1724479" cy="2366986"/>
            </a:xfrm>
            <a:prstGeom prst="rect">
              <a:avLst/>
            </a:prstGeom>
            <a:effectLst>
              <a:outerShdw blurRad="63500" sx="102000" sy="102000" algn="ctr" rotWithShape="0">
                <a:prstClr val="black">
                  <a:alpha val="40000"/>
                </a:prstClr>
              </a:outerShdw>
            </a:effectLst>
          </p:spPr>
        </p:pic>
        <p:sp>
          <p:nvSpPr>
            <p:cNvPr id="56" name="pole tekstowe 55"/>
            <p:cNvSpPr txBox="1"/>
            <p:nvPr/>
          </p:nvSpPr>
          <p:spPr>
            <a:xfrm>
              <a:off x="440332" y="3874364"/>
              <a:ext cx="1494063" cy="899628"/>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600" b="1" dirty="0" smtClean="0">
                  <a:latin typeface="+mn-lt"/>
                </a:rPr>
                <a:t>METALE </a:t>
              </a:r>
              <a:r>
                <a:rPr lang="pl-PL" sz="1600" b="1" dirty="0">
                  <a:latin typeface="+mn-lt"/>
                </a:rPr>
                <a:t/>
              </a:r>
              <a:br>
                <a:rPr lang="pl-PL" sz="1600" b="1" dirty="0">
                  <a:latin typeface="+mn-lt"/>
                </a:rPr>
              </a:br>
              <a:r>
                <a:rPr lang="pl-PL" sz="1600" b="1" dirty="0" smtClean="0">
                  <a:latin typeface="+mn-lt"/>
                </a:rPr>
                <a:t>I TWORZYWA</a:t>
              </a:r>
            </a:p>
            <a:p>
              <a:pPr algn="ctr">
                <a:spcAft>
                  <a:spcPts val="200"/>
                </a:spcAft>
              </a:pPr>
              <a:r>
                <a:rPr lang="pl-PL" sz="1600" b="1" dirty="0" smtClean="0">
                  <a:latin typeface="+mn-lt"/>
                </a:rPr>
                <a:t>SZTUCZNE</a:t>
              </a:r>
              <a:endParaRPr lang="pl-PL" sz="1600" b="1" dirty="0">
                <a:latin typeface="+mn-lt"/>
              </a:endParaRPr>
            </a:p>
          </p:txBody>
        </p:sp>
      </p:grpSp>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356274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żółtego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51</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103" name="Grupa 102"/>
          <p:cNvGrpSpPr/>
          <p:nvPr/>
        </p:nvGrpSpPr>
        <p:grpSpPr>
          <a:xfrm>
            <a:off x="2727643" y="1467320"/>
            <a:ext cx="2903745" cy="2755312"/>
            <a:chOff x="9361" y="3623830"/>
            <a:chExt cx="2272650" cy="2177958"/>
          </a:xfrm>
        </p:grpSpPr>
        <p:pic>
          <p:nvPicPr>
            <p:cNvPr id="104" name="Obraz 10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61" y="3623830"/>
              <a:ext cx="2272650" cy="2177958"/>
            </a:xfrm>
            <a:prstGeom prst="rect">
              <a:avLst/>
            </a:prstGeom>
            <a:ln>
              <a:noFill/>
            </a:ln>
            <a:effectLst>
              <a:outerShdw blurRad="63500" sx="102000" sy="102000" algn="ctr" rotWithShape="0">
                <a:prstClr val="black">
                  <a:alpha val="40000"/>
                </a:prstClr>
              </a:outerShdw>
            </a:effectLst>
          </p:spPr>
        </p:pic>
        <p:sp>
          <p:nvSpPr>
            <p:cNvPr id="105" name="pole tekstowe 104"/>
            <p:cNvSpPr txBox="1"/>
            <p:nvPr/>
          </p:nvSpPr>
          <p:spPr>
            <a:xfrm>
              <a:off x="292692" y="4108134"/>
              <a:ext cx="1893492" cy="82311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2000" b="1" dirty="0" smtClean="0">
                  <a:solidFill>
                    <a:schemeClr val="bg1"/>
                  </a:solidFill>
                  <a:latin typeface="+mn-lt"/>
                </a:rPr>
                <a:t>METALE</a:t>
              </a:r>
              <a:r>
                <a:rPr lang="pl-PL" sz="2000" b="1" dirty="0">
                  <a:solidFill>
                    <a:schemeClr val="bg1"/>
                  </a:solidFill>
                  <a:latin typeface="+mn-lt"/>
                </a:rPr>
                <a:t/>
              </a:r>
              <a:br>
                <a:rPr lang="pl-PL" sz="2000" b="1" dirty="0">
                  <a:solidFill>
                    <a:schemeClr val="bg1"/>
                  </a:solidFill>
                  <a:latin typeface="+mn-lt"/>
                </a:rPr>
              </a:br>
              <a:r>
                <a:rPr lang="pl-PL" sz="2000" b="1" dirty="0" smtClean="0">
                  <a:solidFill>
                    <a:schemeClr val="bg1"/>
                  </a:solidFill>
                  <a:latin typeface="+mn-lt"/>
                </a:rPr>
                <a:t>I TWORZYWA</a:t>
              </a:r>
            </a:p>
            <a:p>
              <a:pPr algn="ctr">
                <a:spcAft>
                  <a:spcPts val="200"/>
                </a:spcAft>
              </a:pPr>
              <a:r>
                <a:rPr lang="pl-PL" sz="2000" b="1" dirty="0" smtClean="0">
                  <a:solidFill>
                    <a:schemeClr val="bg1"/>
                  </a:solidFill>
                </a:rPr>
                <a:t>SZTUCZNE</a:t>
              </a:r>
              <a:endParaRPr lang="pl-PL" sz="2000" b="1" dirty="0">
                <a:solidFill>
                  <a:schemeClr val="bg1"/>
                </a:solidFill>
                <a:latin typeface="+mn-lt"/>
              </a:endParaRPr>
            </a:p>
          </p:txBody>
        </p:sp>
      </p:grpSp>
      <p:grpSp>
        <p:nvGrpSpPr>
          <p:cNvPr id="106" name="Grupa 105"/>
          <p:cNvGrpSpPr/>
          <p:nvPr/>
        </p:nvGrpSpPr>
        <p:grpSpPr>
          <a:xfrm>
            <a:off x="3613654" y="2921639"/>
            <a:ext cx="1642086" cy="2253895"/>
            <a:chOff x="306289" y="3106369"/>
            <a:chExt cx="1724479" cy="2366986"/>
          </a:xfrm>
        </p:grpSpPr>
        <p:pic>
          <p:nvPicPr>
            <p:cNvPr id="107" name="Obraz 10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6289" y="3106369"/>
              <a:ext cx="1724479" cy="2366986"/>
            </a:xfrm>
            <a:prstGeom prst="rect">
              <a:avLst/>
            </a:prstGeom>
            <a:effectLst>
              <a:outerShdw blurRad="63500" sx="102000" sy="102000" algn="ctr" rotWithShape="0">
                <a:prstClr val="black">
                  <a:alpha val="40000"/>
                </a:prstClr>
              </a:outerShdw>
            </a:effectLst>
          </p:spPr>
        </p:pic>
        <p:sp>
          <p:nvSpPr>
            <p:cNvPr id="108" name="pole tekstowe 107"/>
            <p:cNvSpPr txBox="1"/>
            <p:nvPr/>
          </p:nvSpPr>
          <p:spPr>
            <a:xfrm>
              <a:off x="440332" y="3874364"/>
              <a:ext cx="1494063" cy="899628"/>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600" b="1" dirty="0" smtClean="0">
                  <a:latin typeface="+mn-lt"/>
                </a:rPr>
                <a:t>METALE </a:t>
              </a:r>
              <a:r>
                <a:rPr lang="pl-PL" sz="1600" b="1" dirty="0">
                  <a:latin typeface="+mn-lt"/>
                </a:rPr>
                <a:t/>
              </a:r>
              <a:br>
                <a:rPr lang="pl-PL" sz="1600" b="1" dirty="0">
                  <a:latin typeface="+mn-lt"/>
                </a:rPr>
              </a:br>
              <a:r>
                <a:rPr lang="pl-PL" sz="1600" b="1" dirty="0" smtClean="0">
                  <a:latin typeface="+mn-lt"/>
                </a:rPr>
                <a:t>I TWORZYWA</a:t>
              </a:r>
            </a:p>
            <a:p>
              <a:pPr algn="ctr">
                <a:spcAft>
                  <a:spcPts val="200"/>
                </a:spcAft>
              </a:pPr>
              <a:r>
                <a:rPr lang="pl-PL" sz="1600" b="1" dirty="0" smtClean="0">
                  <a:latin typeface="+mn-lt"/>
                </a:rPr>
                <a:t>SZTUCZNE</a:t>
              </a:r>
              <a:endParaRPr lang="pl-PL" sz="1600" b="1" dirty="0">
                <a:latin typeface="+mn-lt"/>
              </a:endParaRPr>
            </a:p>
          </p:txBody>
        </p:sp>
      </p:grpSp>
      <p:grpSp>
        <p:nvGrpSpPr>
          <p:cNvPr id="84" name="Grupa 83"/>
          <p:cNvGrpSpPr/>
          <p:nvPr/>
        </p:nvGrpSpPr>
        <p:grpSpPr>
          <a:xfrm>
            <a:off x="6972572" y="1274671"/>
            <a:ext cx="4211004" cy="3176739"/>
            <a:chOff x="3707904" y="2284538"/>
            <a:chExt cx="4211004" cy="3176739"/>
          </a:xfrm>
        </p:grpSpPr>
        <p:sp>
          <p:nvSpPr>
            <p:cNvPr id="85" name="Objaśnienie prostokątne zaokrąglone 84"/>
            <p:cNvSpPr/>
            <p:nvPr/>
          </p:nvSpPr>
          <p:spPr>
            <a:xfrm>
              <a:off x="3707904" y="2284538"/>
              <a:ext cx="4211004" cy="3176739"/>
            </a:xfrm>
            <a:prstGeom prst="wedgeRoundRectCallout">
              <a:avLst>
                <a:gd name="adj1" fmla="val -97021"/>
                <a:gd name="adj2" fmla="val -14711"/>
                <a:gd name="adj3" fmla="val 16667"/>
              </a:avLst>
            </a:prstGeom>
            <a:solidFill>
              <a:schemeClr val="bg1"/>
            </a:solidFill>
            <a:ln w="38100">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6" name="Obraz 85" descr="Znalezione obrazy dla zapytania metal wast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47915" y="2338348"/>
              <a:ext cx="1786542" cy="1250430"/>
            </a:xfrm>
            <a:prstGeom prst="rect">
              <a:avLst/>
            </a:prstGeom>
            <a:noFill/>
            <a:ln>
              <a:noFill/>
            </a:ln>
          </p:spPr>
        </p:pic>
        <p:pic>
          <p:nvPicPr>
            <p:cNvPr id="87" name="Obraz 86" descr="C:\Users\tomasz.bator\Pictures\grafika z internetu\styropia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26932" y="3363024"/>
              <a:ext cx="1312662" cy="984406"/>
            </a:xfrm>
            <a:prstGeom prst="rect">
              <a:avLst/>
            </a:prstGeom>
            <a:noFill/>
            <a:ln>
              <a:noFill/>
            </a:ln>
          </p:spPr>
        </p:pic>
        <p:pic>
          <p:nvPicPr>
            <p:cNvPr id="88" name="Obraz 87" descr="C:\Users\tomasz.bator\Pictures\grafika z internetu\torebka-foliowa.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04955" y="4070746"/>
              <a:ext cx="907919" cy="1198810"/>
            </a:xfrm>
            <a:prstGeom prst="rect">
              <a:avLst/>
            </a:prstGeom>
            <a:noFill/>
            <a:ln>
              <a:noFill/>
            </a:ln>
          </p:spPr>
        </p:pic>
        <p:pic>
          <p:nvPicPr>
            <p:cNvPr id="89" name="Obraz 88" descr="C:\Users\tomasz.bator\Pictures\grafika z internetu\PET 2.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64909" y="2594025"/>
              <a:ext cx="611972" cy="1346149"/>
            </a:xfrm>
            <a:prstGeom prst="rect">
              <a:avLst/>
            </a:prstGeom>
            <a:noFill/>
            <a:ln>
              <a:noFill/>
            </a:ln>
          </p:spPr>
        </p:pic>
        <p:pic>
          <p:nvPicPr>
            <p:cNvPr id="90" name="Obraz 89" descr="C:\Users\tomasz.bator\Pictures\grafika z internetu\kubek.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flipH="1">
              <a:off x="6064433" y="4384991"/>
              <a:ext cx="471025" cy="758854"/>
            </a:xfrm>
            <a:prstGeom prst="rect">
              <a:avLst/>
            </a:prstGeom>
            <a:noFill/>
            <a:ln>
              <a:noFill/>
            </a:ln>
            <a:extLst>
              <a:ext uri="{53640926-AAD7-44D8-BBD7-CCE9431645EC}">
                <a14:shadowObscured xmlns:a14="http://schemas.microsoft.com/office/drawing/2010/main"/>
              </a:ext>
            </a:extLst>
          </p:spPr>
        </p:pic>
        <p:pic>
          <p:nvPicPr>
            <p:cNvPr id="91" name="Obraz 90" descr="C:\Users\tomasz.bator\Pictures\grafika z internetu\tetra_pak.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4771833" y="3892839"/>
              <a:ext cx="1368557" cy="1441229"/>
            </a:xfrm>
            <a:prstGeom prst="rect">
              <a:avLst/>
            </a:prstGeom>
            <a:noFill/>
            <a:ln>
              <a:noFill/>
            </a:ln>
          </p:spPr>
        </p:pic>
        <p:pic>
          <p:nvPicPr>
            <p:cNvPr id="92" name="Obraz 91" descr="C:\Users\tomasz.bator\Pictures\Zdjęcia odpadów\nowe\IMG_1462.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3882256" y="3840051"/>
              <a:ext cx="1180111" cy="1386966"/>
            </a:xfrm>
            <a:prstGeom prst="rect">
              <a:avLst/>
            </a:prstGeom>
            <a:noFill/>
            <a:ln>
              <a:noFill/>
            </a:ln>
            <a:extLst>
              <a:ext uri="{53640926-AAD7-44D8-BBD7-CCE9431645EC}">
                <a14:shadowObscured xmlns:a14="http://schemas.microsoft.com/office/drawing/2010/main"/>
              </a:ext>
            </a:extLst>
          </p:spPr>
        </p:pic>
        <p:grpSp>
          <p:nvGrpSpPr>
            <p:cNvPr id="93" name="Grupa 92"/>
            <p:cNvGrpSpPr/>
            <p:nvPr/>
          </p:nvGrpSpPr>
          <p:grpSpPr>
            <a:xfrm>
              <a:off x="6211750" y="2456527"/>
              <a:ext cx="1010466" cy="873329"/>
              <a:chOff x="0" y="0"/>
              <a:chExt cx="1426845" cy="1233170"/>
            </a:xfrm>
          </p:grpSpPr>
          <p:pic>
            <p:nvPicPr>
              <p:cNvPr id="99" name="Obraz 98" descr="C:\Users\tomasz.bator\Pictures\Zdjęcia odpadów\nowe\IMG_6866.JP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0" y="0"/>
                <a:ext cx="1426845" cy="1233170"/>
              </a:xfrm>
              <a:prstGeom prst="rect">
                <a:avLst/>
              </a:prstGeom>
              <a:noFill/>
              <a:ln>
                <a:noFill/>
              </a:ln>
              <a:extLst>
                <a:ext uri="{53640926-AAD7-44D8-BBD7-CCE9431645EC}">
                  <a14:shadowObscured xmlns:a14="http://schemas.microsoft.com/office/drawing/2010/main"/>
                </a:ext>
              </a:extLst>
            </p:spPr>
          </p:pic>
          <p:sp>
            <p:nvSpPr>
              <p:cNvPr id="100" name="Prostokąt zaokrąglony 99"/>
              <p:cNvSpPr/>
              <p:nvPr/>
            </p:nvSpPr>
            <p:spPr>
              <a:xfrm>
                <a:off x="219290" y="368242"/>
                <a:ext cx="188106" cy="537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101" name="Prostokąt zaokrąglony 100"/>
              <p:cNvSpPr/>
              <p:nvPr/>
            </p:nvSpPr>
            <p:spPr>
              <a:xfrm rot="1281850">
                <a:off x="1220579" y="252391"/>
                <a:ext cx="122104" cy="791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102" name="Prostokąt zaokrąglony 101"/>
              <p:cNvSpPr/>
              <p:nvPr/>
            </p:nvSpPr>
            <p:spPr>
              <a:xfrm rot="21173096">
                <a:off x="409618" y="852336"/>
                <a:ext cx="166123" cy="78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grpSp>
          <p:nvGrpSpPr>
            <p:cNvPr id="94" name="Grupa 93"/>
            <p:cNvGrpSpPr/>
            <p:nvPr/>
          </p:nvGrpSpPr>
          <p:grpSpPr>
            <a:xfrm rot="4500000">
              <a:off x="6930317" y="3370560"/>
              <a:ext cx="782653" cy="769761"/>
              <a:chOff x="0" y="0"/>
              <a:chExt cx="1424305" cy="1400810"/>
            </a:xfrm>
          </p:grpSpPr>
          <p:pic>
            <p:nvPicPr>
              <p:cNvPr id="95" name="Obraz 94" descr="C:\Users\tomasz.bator\Pictures\Zdjęcia odpadów\nowe\IMG_6813.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bwMode="auto">
              <a:xfrm>
                <a:off x="0" y="0"/>
                <a:ext cx="1424305" cy="1400810"/>
              </a:xfrm>
              <a:prstGeom prst="rect">
                <a:avLst/>
              </a:prstGeom>
              <a:noFill/>
              <a:ln>
                <a:noFill/>
              </a:ln>
              <a:extLst>
                <a:ext uri="{53640926-AAD7-44D8-BBD7-CCE9431645EC}">
                  <a14:shadowObscured xmlns:a14="http://schemas.microsoft.com/office/drawing/2010/main"/>
                </a:ext>
              </a:extLst>
            </p:spPr>
          </p:pic>
          <p:sp>
            <p:nvSpPr>
              <p:cNvPr id="96" name="Prostokąt zaokrąglony 95"/>
              <p:cNvSpPr/>
              <p:nvPr/>
            </p:nvSpPr>
            <p:spPr>
              <a:xfrm rot="2933578">
                <a:off x="504782" y="471682"/>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7" name="Prostokąt zaokrąglony 96"/>
              <p:cNvSpPr/>
              <p:nvPr/>
            </p:nvSpPr>
            <p:spPr>
              <a:xfrm rot="2933578">
                <a:off x="161365" y="868887"/>
                <a:ext cx="185350" cy="457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sp>
            <p:nvSpPr>
              <p:cNvPr id="98" name="Prostokąt zaokrąglony 97"/>
              <p:cNvSpPr/>
              <p:nvPr/>
            </p:nvSpPr>
            <p:spPr>
              <a:xfrm rot="18611760">
                <a:off x="455132" y="1212304"/>
                <a:ext cx="185350" cy="457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l-PL"/>
              </a:p>
            </p:txBody>
          </p:sp>
        </p:grpSp>
      </p:grpSp>
    </p:spTree>
    <p:extLst>
      <p:ext uri="{BB962C8B-B14F-4D97-AF65-F5344CB8AC3E}">
        <p14:creationId xmlns:p14="http://schemas.microsoft.com/office/powerpoint/2010/main" val="398153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p:cNvGrpSpPr/>
          <p:nvPr/>
        </p:nvGrpSpPr>
        <p:grpSpPr>
          <a:xfrm>
            <a:off x="2883929" y="1428835"/>
            <a:ext cx="2627445" cy="2820320"/>
            <a:chOff x="2210255" y="3561446"/>
            <a:chExt cx="2059803" cy="2181660"/>
          </a:xfrm>
        </p:grpSpPr>
        <p:pic>
          <p:nvPicPr>
            <p:cNvPr id="35" name="Obraz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0255" y="3561446"/>
              <a:ext cx="2059803" cy="2181660"/>
            </a:xfrm>
            <a:prstGeom prst="rect">
              <a:avLst/>
            </a:prstGeom>
            <a:ln>
              <a:noFill/>
            </a:ln>
            <a:effectLst>
              <a:outerShdw blurRad="63500" sx="102000" sy="102000" algn="ctr" rotWithShape="0">
                <a:prstClr val="black">
                  <a:alpha val="40000"/>
                </a:prstClr>
              </a:outerShdw>
            </a:effectLst>
          </p:spPr>
        </p:pic>
        <p:sp>
          <p:nvSpPr>
            <p:cNvPr id="36" name="pole tekstowe 35"/>
            <p:cNvSpPr txBox="1"/>
            <p:nvPr/>
          </p:nvSpPr>
          <p:spPr>
            <a:xfrm>
              <a:off x="2639044" y="4343324"/>
              <a:ext cx="1314682" cy="404737"/>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PAPIER</a:t>
              </a:r>
              <a:endParaRPr lang="pl-PL" sz="2800" dirty="0"/>
            </a:p>
          </p:txBody>
        </p:sp>
      </p:grpSp>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niebieskiego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52</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37" name="Grupa 36"/>
          <p:cNvGrpSpPr/>
          <p:nvPr/>
        </p:nvGrpSpPr>
        <p:grpSpPr>
          <a:xfrm>
            <a:off x="3371329" y="3075699"/>
            <a:ext cx="1367670" cy="2147343"/>
            <a:chOff x="1837315" y="3271786"/>
            <a:chExt cx="1436293" cy="2255087"/>
          </a:xfrm>
        </p:grpSpPr>
        <p:pic>
          <p:nvPicPr>
            <p:cNvPr id="38" name="Picture 4" descr="C:\Users\magdalena.salawa\Desktop\niebieski worek.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37315" y="3271786"/>
              <a:ext cx="1436293" cy="2255087"/>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38"/>
            <p:cNvSpPr txBox="1"/>
            <p:nvPr/>
          </p:nvSpPr>
          <p:spPr>
            <a:xfrm>
              <a:off x="2099744" y="4124440"/>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PAPIER</a:t>
              </a:r>
              <a:endParaRPr lang="pl-PL" sz="1800" dirty="0"/>
            </a:p>
          </p:txBody>
        </p:sp>
      </p:grpSp>
      <p:grpSp>
        <p:nvGrpSpPr>
          <p:cNvPr id="40" name="Grupa 39"/>
          <p:cNvGrpSpPr/>
          <p:nvPr/>
        </p:nvGrpSpPr>
        <p:grpSpPr>
          <a:xfrm>
            <a:off x="6972572" y="1267368"/>
            <a:ext cx="4211004" cy="3176739"/>
            <a:chOff x="3707904" y="2284538"/>
            <a:chExt cx="4211004" cy="3176739"/>
          </a:xfrm>
        </p:grpSpPr>
        <p:sp>
          <p:nvSpPr>
            <p:cNvPr id="41" name="Objaśnienie prostokątne zaokrąglone 40"/>
            <p:cNvSpPr/>
            <p:nvPr/>
          </p:nvSpPr>
          <p:spPr>
            <a:xfrm>
              <a:off x="3707904" y="2284538"/>
              <a:ext cx="4211004" cy="3176739"/>
            </a:xfrm>
            <a:prstGeom prst="wedgeRoundRectCallout">
              <a:avLst>
                <a:gd name="adj1" fmla="val -97419"/>
                <a:gd name="adj2" fmla="val -14447"/>
                <a:gd name="adj3" fmla="val 16667"/>
              </a:avLst>
            </a:prstGeom>
            <a:solidFill>
              <a:schemeClr val="bg1"/>
            </a:solidFill>
            <a:ln w="38100">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2" name="Obraz 41" descr="C:\Users\tomasz.bator\Pictures\Zdjęcia odpadów\nowe\IMG_1417.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28732" y="2463352"/>
              <a:ext cx="1539720" cy="1154769"/>
            </a:xfrm>
            <a:prstGeom prst="rect">
              <a:avLst/>
            </a:prstGeom>
            <a:noFill/>
            <a:ln>
              <a:noFill/>
            </a:ln>
          </p:spPr>
        </p:pic>
        <p:pic>
          <p:nvPicPr>
            <p:cNvPr id="43" name="Obraz 42" descr="C:\Users\tomasz.bator\Pictures\Zdjęcia odpadów\20171024_134602.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020109" y="2394374"/>
              <a:ext cx="982904" cy="1423402"/>
            </a:xfrm>
            <a:prstGeom prst="rect">
              <a:avLst/>
            </a:prstGeom>
            <a:noFill/>
            <a:ln>
              <a:noFill/>
            </a:ln>
            <a:extLst>
              <a:ext uri="{53640926-AAD7-44D8-BBD7-CCE9431645EC}">
                <a14:shadowObscured xmlns:a14="http://schemas.microsoft.com/office/drawing/2010/main"/>
              </a:ext>
            </a:extLst>
          </p:spPr>
        </p:pic>
        <p:pic>
          <p:nvPicPr>
            <p:cNvPr id="44" name="Obraz 43" descr="C:\Users\tomasz.bator\Pictures\Zdjęcia odpadów\IMG_6867.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5035741" y="3491442"/>
              <a:ext cx="1369086" cy="1577568"/>
            </a:xfrm>
            <a:prstGeom prst="rect">
              <a:avLst/>
            </a:prstGeom>
            <a:noFill/>
            <a:ln>
              <a:noFill/>
            </a:ln>
            <a:extLst>
              <a:ext uri="{53640926-AAD7-44D8-BBD7-CCE9431645EC}">
                <a14:shadowObscured xmlns:a14="http://schemas.microsoft.com/office/drawing/2010/main"/>
              </a:ext>
            </a:extLst>
          </p:spPr>
        </p:pic>
        <p:pic>
          <p:nvPicPr>
            <p:cNvPr id="45" name="Obraz 44" descr="C:\Users\tomasz.bator\Pictures\Zdjęcia odpadów\nowe\IMG_1414.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3719324" y="2406841"/>
              <a:ext cx="1473072" cy="1154367"/>
            </a:xfrm>
            <a:prstGeom prst="rect">
              <a:avLst/>
            </a:prstGeom>
            <a:noFill/>
            <a:ln>
              <a:noFill/>
            </a:ln>
            <a:extLst>
              <a:ext uri="{53640926-AAD7-44D8-BBD7-CCE9431645EC}">
                <a14:shadowObscured xmlns:a14="http://schemas.microsoft.com/office/drawing/2010/main"/>
              </a:ext>
            </a:extLst>
          </p:spPr>
        </p:pic>
        <p:pic>
          <p:nvPicPr>
            <p:cNvPr id="46" name="Obraz 45" descr="C:\Users\tomasz.bator\Pictures\Zdjęcia odpadów\nowe\IMG_1413 — kopia.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6218026" y="3934693"/>
              <a:ext cx="1555378" cy="1226640"/>
            </a:xfrm>
            <a:prstGeom prst="rect">
              <a:avLst/>
            </a:prstGeom>
            <a:noFill/>
            <a:ln>
              <a:noFill/>
            </a:ln>
            <a:extLst>
              <a:ext uri="{53640926-AAD7-44D8-BBD7-CCE9431645EC}">
                <a14:shadowObscured xmlns:a14="http://schemas.microsoft.com/office/drawing/2010/main"/>
              </a:ext>
            </a:extLst>
          </p:spPr>
        </p:pic>
        <p:pic>
          <p:nvPicPr>
            <p:cNvPr id="47" name="Obraz 46" descr="C:\Users\tomasz.bator\Pictures\Zdjęcia odpadów\nowe\IMG_1431.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a:off x="3736932" y="3789290"/>
              <a:ext cx="1487530" cy="1221659"/>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12879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zielonego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53</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24" name="Grupa 23"/>
          <p:cNvGrpSpPr/>
          <p:nvPr/>
        </p:nvGrpSpPr>
        <p:grpSpPr>
          <a:xfrm>
            <a:off x="3621220" y="1462210"/>
            <a:ext cx="1928571" cy="2619819"/>
            <a:chOff x="4317965" y="3752410"/>
            <a:chExt cx="1368449" cy="1858935"/>
          </a:xfrm>
        </p:grpSpPr>
        <p:pic>
          <p:nvPicPr>
            <p:cNvPr id="28" name="Obraz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30" y="3752410"/>
              <a:ext cx="1359684" cy="1858935"/>
            </a:xfrm>
            <a:prstGeom prst="rect">
              <a:avLst/>
            </a:prstGeom>
            <a:ln>
              <a:noFill/>
            </a:ln>
            <a:effectLst>
              <a:outerShdw blurRad="63500" sx="102000" sy="102000" algn="ctr" rotWithShape="0">
                <a:prstClr val="black">
                  <a:alpha val="40000"/>
                </a:prstClr>
              </a:outerShdw>
            </a:effectLst>
          </p:spPr>
        </p:pic>
        <p:sp>
          <p:nvSpPr>
            <p:cNvPr id="29" name="pole tekstowe 28"/>
            <p:cNvSpPr txBox="1"/>
            <p:nvPr/>
          </p:nvSpPr>
          <p:spPr>
            <a:xfrm>
              <a:off x="4317965" y="4473180"/>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SZKŁO</a:t>
              </a:r>
              <a:endParaRPr lang="pl-PL" sz="2800" dirty="0"/>
            </a:p>
          </p:txBody>
        </p:sp>
      </p:grpSp>
      <p:grpSp>
        <p:nvGrpSpPr>
          <p:cNvPr id="30" name="Grupa 29"/>
          <p:cNvGrpSpPr/>
          <p:nvPr/>
        </p:nvGrpSpPr>
        <p:grpSpPr>
          <a:xfrm>
            <a:off x="3836040" y="3113271"/>
            <a:ext cx="1389457" cy="2084186"/>
            <a:chOff x="3684174" y="3606200"/>
            <a:chExt cx="1459174" cy="2188761"/>
          </a:xfrm>
        </p:grpSpPr>
        <p:pic>
          <p:nvPicPr>
            <p:cNvPr id="31" name="Picture 3" descr="C:\Users\magdalena.salawa\Desktop\zielony worek.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84174" y="3606200"/>
              <a:ext cx="1459174" cy="2188761"/>
            </a:xfrm>
            <a:prstGeom prst="rect">
              <a:avLst/>
            </a:prstGeom>
            <a:noFill/>
            <a:extLst>
              <a:ext uri="{909E8E84-426E-40DD-AFC4-6F175D3DCCD1}">
                <a14:hiddenFill xmlns:a14="http://schemas.microsoft.com/office/drawing/2010/main">
                  <a:solidFill>
                    <a:srgbClr val="FFFFFF"/>
                  </a:solidFill>
                </a14:hiddenFill>
              </a:ext>
            </a:extLst>
          </p:spPr>
        </p:pic>
        <p:sp>
          <p:nvSpPr>
            <p:cNvPr id="32" name="pole tekstowe 31"/>
            <p:cNvSpPr txBox="1"/>
            <p:nvPr/>
          </p:nvSpPr>
          <p:spPr>
            <a:xfrm>
              <a:off x="3955714" y="4153517"/>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SZKŁO</a:t>
              </a:r>
              <a:endParaRPr lang="pl-PL" sz="1800" dirty="0"/>
            </a:p>
          </p:txBody>
        </p:sp>
      </p:grpSp>
      <p:grpSp>
        <p:nvGrpSpPr>
          <p:cNvPr id="33" name="Grupa 32"/>
          <p:cNvGrpSpPr/>
          <p:nvPr/>
        </p:nvGrpSpPr>
        <p:grpSpPr>
          <a:xfrm>
            <a:off x="6972572" y="1262458"/>
            <a:ext cx="4211004" cy="3176739"/>
            <a:chOff x="3707904" y="2284538"/>
            <a:chExt cx="4211004" cy="3176739"/>
          </a:xfrm>
        </p:grpSpPr>
        <p:sp>
          <p:nvSpPr>
            <p:cNvPr id="48" name="Objaśnienie prostokątne zaokrąglone 47"/>
            <p:cNvSpPr/>
            <p:nvPr/>
          </p:nvSpPr>
          <p:spPr>
            <a:xfrm>
              <a:off x="3707904" y="2284538"/>
              <a:ext cx="4211004" cy="3176739"/>
            </a:xfrm>
            <a:prstGeom prst="wedgeRoundRectCallout">
              <a:avLst>
                <a:gd name="adj1" fmla="val -97619"/>
                <a:gd name="adj2" fmla="val -14975"/>
                <a:gd name="adj3" fmla="val 16667"/>
              </a:avLst>
            </a:prstGeom>
            <a:solidFill>
              <a:schemeClr val="bg1"/>
            </a:solidFill>
            <a:ln w="38100">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9" name="Obraz 4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54659" y="2771622"/>
              <a:ext cx="1189289" cy="2409836"/>
            </a:xfrm>
            <a:prstGeom prst="rect">
              <a:avLst/>
            </a:prstGeom>
          </p:spPr>
        </p:pic>
        <p:pic>
          <p:nvPicPr>
            <p:cNvPr id="50" name="Obraz 4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68086" y="2593217"/>
              <a:ext cx="999185" cy="2682648"/>
            </a:xfrm>
            <a:prstGeom prst="rect">
              <a:avLst/>
            </a:prstGeom>
          </p:spPr>
        </p:pic>
        <p:pic>
          <p:nvPicPr>
            <p:cNvPr id="51" name="Obraz 50" descr="Znalezione obrazy dla zapytania ja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67271" y="3336339"/>
              <a:ext cx="1257057" cy="1736471"/>
            </a:xfrm>
            <a:prstGeom prst="rect">
              <a:avLst/>
            </a:prstGeom>
            <a:noFill/>
            <a:ln>
              <a:noFill/>
            </a:ln>
          </p:spPr>
        </p:pic>
      </p:grpSp>
      <p:grpSp>
        <p:nvGrpSpPr>
          <p:cNvPr id="52" name="Grupa 51"/>
          <p:cNvGrpSpPr/>
          <p:nvPr/>
        </p:nvGrpSpPr>
        <p:grpSpPr>
          <a:xfrm>
            <a:off x="2860138" y="4074762"/>
            <a:ext cx="1605049" cy="1605049"/>
            <a:chOff x="849338" y="4443426"/>
            <a:chExt cx="2003175" cy="2003175"/>
          </a:xfrm>
        </p:grpSpPr>
        <p:sp>
          <p:nvSpPr>
            <p:cNvPr id="53" name="Elipsa 52"/>
            <p:cNvSpPr/>
            <p:nvPr/>
          </p:nvSpPr>
          <p:spPr>
            <a:xfrm>
              <a:off x="896278" y="4487709"/>
              <a:ext cx="1953920" cy="1953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4" name="Obraz 5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8965173">
              <a:off x="946599" y="4717653"/>
              <a:ext cx="1853277" cy="1389958"/>
            </a:xfrm>
            <a:prstGeom prst="rect">
              <a:avLst/>
            </a:prstGeom>
          </p:spPr>
        </p:pic>
        <p:sp>
          <p:nvSpPr>
            <p:cNvPr id="55" name="Znak zakazu 54"/>
            <p:cNvSpPr/>
            <p:nvPr/>
          </p:nvSpPr>
          <p:spPr>
            <a:xfrm>
              <a:off x="849338" y="4443426"/>
              <a:ext cx="2003175" cy="2003175"/>
            </a:xfrm>
            <a:prstGeom prst="noSmoking">
              <a:avLst>
                <a:gd name="adj" fmla="val 76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
        <p:nvSpPr>
          <p:cNvPr id="56" name="pole tekstowe 55"/>
          <p:cNvSpPr txBox="1"/>
          <p:nvPr/>
        </p:nvSpPr>
        <p:spPr>
          <a:xfrm>
            <a:off x="5225497" y="4821912"/>
            <a:ext cx="4017280" cy="830997"/>
          </a:xfrm>
          <a:prstGeom prst="rect">
            <a:avLst/>
          </a:prstGeom>
          <a:solidFill>
            <a:srgbClr val="FFFF00"/>
          </a:solidFill>
          <a:effectLst>
            <a:outerShdw blurRad="63500" sx="102000" sy="102000" algn="ctr" rotWithShape="0">
              <a:prstClr val="black">
                <a:alpha val="40000"/>
              </a:prstClr>
            </a:outerShdw>
          </a:effectLst>
        </p:spPr>
        <p:txBody>
          <a:bodyPr wrap="square" rtlCol="0">
            <a:spAutoFit/>
          </a:bodyPr>
          <a:lstStyle/>
          <a:p>
            <a:r>
              <a:rPr lang="pl-PL" sz="1600" b="1" dirty="0" smtClean="0">
                <a:solidFill>
                  <a:srgbClr val="FF0000"/>
                </a:solidFill>
                <a:latin typeface="Arial Narrow" panose="020B0606020202030204" pitchFamily="34" charset="0"/>
              </a:rPr>
              <a:t>NIE WRZUCAMY </a:t>
            </a:r>
          </a:p>
          <a:p>
            <a:r>
              <a:rPr lang="pl-PL" sz="1600" b="1" dirty="0" smtClean="0">
                <a:solidFill>
                  <a:srgbClr val="FF0000"/>
                </a:solidFill>
                <a:latin typeface="Arial Narrow" panose="020B0606020202030204" pitchFamily="34" charset="0"/>
              </a:rPr>
              <a:t>porcelany, ceramiki, szklanek, żarówek, szkła okiennego, szkła zbrojonego.</a:t>
            </a:r>
            <a:endParaRPr lang="pl-PL" sz="1600"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79056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p:cNvGrpSpPr/>
          <p:nvPr/>
        </p:nvGrpSpPr>
        <p:grpSpPr>
          <a:xfrm>
            <a:off x="3563305" y="1262458"/>
            <a:ext cx="1940204" cy="2974466"/>
            <a:chOff x="5461227" y="3593596"/>
            <a:chExt cx="1425923" cy="2176565"/>
          </a:xfrm>
        </p:grpSpPr>
        <p:pic>
          <p:nvPicPr>
            <p:cNvPr id="35" name="Obraz 34"/>
            <p:cNvPicPr>
              <a:picLocks noChangeAspect="1"/>
            </p:cNvPicPr>
            <p:nvPr/>
          </p:nvPicPr>
          <p:blipFill>
            <a:blip r:embed="rId2" cstate="screen">
              <a:duotone>
                <a:prstClr val="black"/>
                <a:srgbClr val="996633">
                  <a:tint val="45000"/>
                  <a:satMod val="400000"/>
                </a:srgbClr>
              </a:duotone>
              <a:extLst>
                <a:ext uri="{28A0092B-C50C-407E-A947-70E740481C1C}">
                  <a14:useLocalDpi xmlns:a14="http://schemas.microsoft.com/office/drawing/2010/main"/>
                </a:ext>
              </a:extLst>
            </a:blip>
            <a:stretch>
              <a:fillRect/>
            </a:stretch>
          </p:blipFill>
          <p:spPr>
            <a:xfrm flipH="1">
              <a:off x="5461227" y="3593596"/>
              <a:ext cx="1425923" cy="2176565"/>
            </a:xfrm>
            <a:prstGeom prst="rect">
              <a:avLst/>
            </a:prstGeom>
            <a:effectLst>
              <a:outerShdw blurRad="50800" dist="38100" dir="2700000" algn="tl" rotWithShape="0">
                <a:prstClr val="black">
                  <a:alpha val="40000"/>
                </a:prstClr>
              </a:outerShdw>
            </a:effectLst>
          </p:spPr>
        </p:pic>
        <p:sp>
          <p:nvSpPr>
            <p:cNvPr id="36" name="pole tekstowe 35"/>
            <p:cNvSpPr txBox="1"/>
            <p:nvPr/>
          </p:nvSpPr>
          <p:spPr>
            <a:xfrm>
              <a:off x="5540428" y="4459396"/>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a:t>BIO</a:t>
              </a:r>
            </a:p>
          </p:txBody>
        </p:sp>
      </p:grpSp>
      <p:grpSp>
        <p:nvGrpSpPr>
          <p:cNvPr id="37" name="Grupa 36"/>
          <p:cNvGrpSpPr/>
          <p:nvPr/>
        </p:nvGrpSpPr>
        <p:grpSpPr>
          <a:xfrm>
            <a:off x="4110379" y="3079017"/>
            <a:ext cx="1288644" cy="2076943"/>
            <a:chOff x="5159851" y="3346373"/>
            <a:chExt cx="1353303" cy="2181155"/>
          </a:xfrm>
        </p:grpSpPr>
        <p:pic>
          <p:nvPicPr>
            <p:cNvPr id="38" name="Obraz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851" y="3346373"/>
              <a:ext cx="1353303" cy="2181155"/>
            </a:xfrm>
            <a:prstGeom prst="rect">
              <a:avLst/>
            </a:prstGeom>
          </p:spPr>
        </p:pic>
        <p:sp>
          <p:nvSpPr>
            <p:cNvPr id="39" name="pole tekstowe 38"/>
            <p:cNvSpPr txBox="1"/>
            <p:nvPr/>
          </p:nvSpPr>
          <p:spPr>
            <a:xfrm>
              <a:off x="5440075" y="4084221"/>
              <a:ext cx="1054929" cy="36933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800" b="1" dirty="0">
                  <a:solidFill>
                    <a:schemeClr val="bg1"/>
                  </a:solidFill>
                  <a:latin typeface="+mn-lt"/>
                </a:rPr>
                <a:t>BIO</a:t>
              </a:r>
            </a:p>
          </p:txBody>
        </p:sp>
      </p:grpSp>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brązowego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54</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4"/>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40" name="Grupa 39"/>
          <p:cNvGrpSpPr/>
          <p:nvPr/>
        </p:nvGrpSpPr>
        <p:grpSpPr>
          <a:xfrm>
            <a:off x="6972572" y="1262457"/>
            <a:ext cx="4211004" cy="3176739"/>
            <a:chOff x="3707904" y="2284538"/>
            <a:chExt cx="4211004" cy="3176739"/>
          </a:xfrm>
        </p:grpSpPr>
        <p:sp>
          <p:nvSpPr>
            <p:cNvPr id="41" name="Objaśnienie prostokątne zaokrąglone 40"/>
            <p:cNvSpPr/>
            <p:nvPr/>
          </p:nvSpPr>
          <p:spPr>
            <a:xfrm>
              <a:off x="3707904" y="2284538"/>
              <a:ext cx="4211004" cy="3176739"/>
            </a:xfrm>
            <a:prstGeom prst="wedgeRoundRectCallout">
              <a:avLst>
                <a:gd name="adj1" fmla="val -98415"/>
                <a:gd name="adj2" fmla="val -14447"/>
                <a:gd name="adj3" fmla="val 16667"/>
              </a:avLst>
            </a:prstGeom>
            <a:solidFill>
              <a:schemeClr val="bg1"/>
            </a:solidFill>
            <a:ln w="38100">
              <a:solidFill>
                <a:srgbClr val="663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2" name="Obraz 41" descr="C:\Users\tomasz.bator\Pictures\Zdjęcia odpadów\nowe\IMG_6782.JPG"/>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93910" y="3930846"/>
              <a:ext cx="1809072" cy="1177460"/>
            </a:xfrm>
            <a:prstGeom prst="rect">
              <a:avLst/>
            </a:prstGeom>
            <a:noFill/>
            <a:ln>
              <a:noFill/>
            </a:ln>
          </p:spPr>
        </p:pic>
        <p:pic>
          <p:nvPicPr>
            <p:cNvPr id="43" name="Obraz 42"/>
            <p:cNvPicPr>
              <a:picLocks noChangeAspect="1"/>
            </p:cNvPicPr>
            <p:nvPr/>
          </p:nvPicPr>
          <p:blipFill>
            <a:blip r:embed="rId7" cstate="screen">
              <a:lum bright="20000"/>
              <a:extLst>
                <a:ext uri="{28A0092B-C50C-407E-A947-70E740481C1C}">
                  <a14:useLocalDpi xmlns:a14="http://schemas.microsoft.com/office/drawing/2010/main"/>
                </a:ext>
              </a:extLst>
            </a:blip>
            <a:stretch>
              <a:fillRect/>
            </a:stretch>
          </p:blipFill>
          <p:spPr>
            <a:xfrm>
              <a:off x="5945390" y="2579728"/>
              <a:ext cx="1535554" cy="1151797"/>
            </a:xfrm>
            <a:prstGeom prst="rect">
              <a:avLst/>
            </a:prstGeom>
          </p:spPr>
        </p:pic>
        <p:pic>
          <p:nvPicPr>
            <p:cNvPr id="44" name="Obraz 4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72200" y="3930846"/>
              <a:ext cx="829238" cy="1243857"/>
            </a:xfrm>
            <a:prstGeom prst="rect">
              <a:avLst/>
            </a:prstGeom>
          </p:spPr>
        </p:pic>
        <p:pic>
          <p:nvPicPr>
            <p:cNvPr id="45" name="Obraz 4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93910" y="2579728"/>
              <a:ext cx="1296698" cy="1139189"/>
            </a:xfrm>
            <a:prstGeom prst="rect">
              <a:avLst/>
            </a:prstGeom>
          </p:spPr>
        </p:pic>
      </p:grpSp>
      <p:sp>
        <p:nvSpPr>
          <p:cNvPr id="63" name="pole tekstowe 62"/>
          <p:cNvSpPr txBox="1"/>
          <p:nvPr/>
        </p:nvSpPr>
        <p:spPr>
          <a:xfrm>
            <a:off x="5490149" y="4821912"/>
            <a:ext cx="1599549" cy="584775"/>
          </a:xfrm>
          <a:prstGeom prst="rect">
            <a:avLst/>
          </a:prstGeom>
          <a:solidFill>
            <a:srgbClr val="FFFF00"/>
          </a:solidFill>
          <a:effectLst>
            <a:outerShdw blurRad="63500" sx="102000" sy="102000" algn="ctr" rotWithShape="0">
              <a:prstClr val="black">
                <a:alpha val="40000"/>
              </a:prstClr>
            </a:outerShdw>
          </a:effectLst>
        </p:spPr>
        <p:txBody>
          <a:bodyPr wrap="square" rtlCol="0">
            <a:spAutoFit/>
          </a:bodyPr>
          <a:lstStyle/>
          <a:p>
            <a:r>
              <a:rPr lang="pl-PL" sz="1600" b="1" dirty="0" smtClean="0">
                <a:solidFill>
                  <a:srgbClr val="FF0000"/>
                </a:solidFill>
                <a:latin typeface="Arial Narrow" panose="020B0606020202030204" pitchFamily="34" charset="0"/>
              </a:rPr>
              <a:t>NIE WRZUCAMY mięsa ani kości.</a:t>
            </a:r>
            <a:endParaRPr lang="pl-PL" sz="1600" b="1" dirty="0">
              <a:solidFill>
                <a:srgbClr val="FF0000"/>
              </a:solidFill>
              <a:latin typeface="Arial Narrow" panose="020B0606020202030204" pitchFamily="34" charset="0"/>
            </a:endParaRPr>
          </a:p>
        </p:txBody>
      </p:sp>
      <p:grpSp>
        <p:nvGrpSpPr>
          <p:cNvPr id="46" name="Grupa 45"/>
          <p:cNvGrpSpPr/>
          <p:nvPr/>
        </p:nvGrpSpPr>
        <p:grpSpPr>
          <a:xfrm>
            <a:off x="2860138" y="4074762"/>
            <a:ext cx="1603194" cy="1603194"/>
            <a:chOff x="3062930" y="4536721"/>
            <a:chExt cx="2003175" cy="2003175"/>
          </a:xfrm>
          <a:effectLst>
            <a:outerShdw blurRad="63500" sx="102000" sy="102000" algn="ctr" rotWithShape="0">
              <a:prstClr val="black">
                <a:alpha val="40000"/>
              </a:prstClr>
            </a:outerShdw>
          </a:effectLst>
        </p:grpSpPr>
        <p:grpSp>
          <p:nvGrpSpPr>
            <p:cNvPr id="47" name="Grupa 46"/>
            <p:cNvGrpSpPr/>
            <p:nvPr/>
          </p:nvGrpSpPr>
          <p:grpSpPr>
            <a:xfrm>
              <a:off x="3087558" y="4585199"/>
              <a:ext cx="1953920" cy="1953920"/>
              <a:chOff x="3087558" y="4585199"/>
              <a:chExt cx="1953920" cy="1953920"/>
            </a:xfrm>
          </p:grpSpPr>
          <p:sp>
            <p:nvSpPr>
              <p:cNvPr id="60" name="Elipsa 59"/>
              <p:cNvSpPr/>
              <p:nvPr/>
            </p:nvSpPr>
            <p:spPr>
              <a:xfrm>
                <a:off x="3087558" y="4585199"/>
                <a:ext cx="1953920" cy="1953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1" name="Obraz 6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449198">
                <a:off x="3332470" y="5085545"/>
                <a:ext cx="1583633" cy="963377"/>
              </a:xfrm>
              <a:prstGeom prst="rect">
                <a:avLst/>
              </a:prstGeom>
            </p:spPr>
          </p:pic>
          <p:pic>
            <p:nvPicPr>
              <p:cNvPr id="62" name="Obraz 6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616563" flipH="1" flipV="1">
                <a:off x="3179737" y="4823747"/>
                <a:ext cx="1660815" cy="1523296"/>
              </a:xfrm>
              <a:prstGeom prst="rect">
                <a:avLst/>
              </a:prstGeom>
            </p:spPr>
          </p:pic>
        </p:grpSp>
        <p:sp>
          <p:nvSpPr>
            <p:cNvPr id="59" name="Znak zakazu 58"/>
            <p:cNvSpPr/>
            <p:nvPr/>
          </p:nvSpPr>
          <p:spPr>
            <a:xfrm>
              <a:off x="3062930" y="4536721"/>
              <a:ext cx="2003175" cy="2003175"/>
            </a:xfrm>
            <a:prstGeom prst="noSmoking">
              <a:avLst>
                <a:gd name="adj" fmla="val 76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Tree>
    <p:extLst>
      <p:ext uri="{BB962C8B-B14F-4D97-AF65-F5344CB8AC3E}">
        <p14:creationId xmlns:p14="http://schemas.microsoft.com/office/powerpoint/2010/main" val="202627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a 23"/>
          <p:cNvGrpSpPr/>
          <p:nvPr/>
        </p:nvGrpSpPr>
        <p:grpSpPr>
          <a:xfrm>
            <a:off x="2833944" y="1523032"/>
            <a:ext cx="2624547" cy="2609418"/>
            <a:chOff x="6892678" y="3763864"/>
            <a:chExt cx="1927041" cy="1915933"/>
          </a:xfrm>
        </p:grpSpPr>
        <p:pic>
          <p:nvPicPr>
            <p:cNvPr id="28" name="Picture 2" descr="C:\Users\magdalena.salawa\Desktop\pojemnik grafitowy 1100.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2678" y="3763864"/>
              <a:ext cx="1927041" cy="1915933"/>
            </a:xfrm>
            <a:prstGeom prst="rect">
              <a:avLst/>
            </a:prstGeom>
            <a:noFill/>
            <a:extLst>
              <a:ext uri="{909E8E84-426E-40DD-AFC4-6F175D3DCCD1}">
                <a14:hiddenFill xmlns:a14="http://schemas.microsoft.com/office/drawing/2010/main">
                  <a:solidFill>
                    <a:srgbClr val="FFFFFF"/>
                  </a:solidFill>
                </a14:hiddenFill>
              </a:ext>
            </a:extLst>
          </p:spPr>
        </p:pic>
        <p:sp>
          <p:nvSpPr>
            <p:cNvPr id="29" name="pole tekstowe 28"/>
            <p:cNvSpPr txBox="1"/>
            <p:nvPr/>
          </p:nvSpPr>
          <p:spPr>
            <a:xfrm>
              <a:off x="6960727" y="4245334"/>
              <a:ext cx="1595557" cy="628981"/>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400" dirty="0" smtClean="0"/>
                <a:t>ODPADY </a:t>
              </a:r>
            </a:p>
            <a:p>
              <a:r>
                <a:rPr lang="pl-PL" sz="2400" dirty="0" smtClean="0"/>
                <a:t>ZMIESZANE</a:t>
              </a:r>
              <a:endParaRPr lang="pl-PL" sz="2400" dirty="0"/>
            </a:p>
          </p:txBody>
        </p:sp>
      </p:grpSp>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czarnego pojemnika?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55</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68" name="Grupa 67"/>
          <p:cNvGrpSpPr/>
          <p:nvPr/>
        </p:nvGrpSpPr>
        <p:grpSpPr>
          <a:xfrm>
            <a:off x="6972572" y="1267367"/>
            <a:ext cx="4211004" cy="3176739"/>
            <a:chOff x="4192495" y="2284538"/>
            <a:chExt cx="4211004" cy="3176739"/>
          </a:xfrm>
        </p:grpSpPr>
        <p:sp>
          <p:nvSpPr>
            <p:cNvPr id="69" name="Objaśnienie prostokątne zaokrąglone 68"/>
            <p:cNvSpPr/>
            <p:nvPr/>
          </p:nvSpPr>
          <p:spPr>
            <a:xfrm>
              <a:off x="4192495" y="2284538"/>
              <a:ext cx="4211004" cy="3176739"/>
            </a:xfrm>
            <a:prstGeom prst="wedgeRoundRectCallout">
              <a:avLst>
                <a:gd name="adj1" fmla="val -98216"/>
                <a:gd name="adj2" fmla="val -13919"/>
                <a:gd name="adj3" fmla="val 16667"/>
              </a:avLst>
            </a:prstGeom>
            <a:solidFill>
              <a:schemeClr val="bg1"/>
            </a:solidFill>
            <a:ln w="38100">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0" name="Obraz 6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5646998" y="4106521"/>
              <a:ext cx="1301998" cy="976499"/>
            </a:xfrm>
            <a:prstGeom prst="rect">
              <a:avLst/>
            </a:prstGeom>
          </p:spPr>
        </p:pic>
        <p:grpSp>
          <p:nvGrpSpPr>
            <p:cNvPr id="71" name="Grupa 70"/>
            <p:cNvGrpSpPr/>
            <p:nvPr/>
          </p:nvGrpSpPr>
          <p:grpSpPr>
            <a:xfrm>
              <a:off x="4402133" y="4025437"/>
              <a:ext cx="1223876" cy="917907"/>
              <a:chOff x="4189069" y="2657791"/>
              <a:chExt cx="1223876" cy="917907"/>
            </a:xfrm>
          </p:grpSpPr>
          <p:pic>
            <p:nvPicPr>
              <p:cNvPr id="77" name="Obraz 7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89069" y="2657791"/>
                <a:ext cx="1223876" cy="917907"/>
              </a:xfrm>
              <a:prstGeom prst="rect">
                <a:avLst/>
              </a:prstGeom>
            </p:spPr>
          </p:pic>
          <p:sp>
            <p:nvSpPr>
              <p:cNvPr id="78" name="Elipsa 77"/>
              <p:cNvSpPr/>
              <p:nvPr/>
            </p:nvSpPr>
            <p:spPr>
              <a:xfrm>
                <a:off x="4644008" y="2898587"/>
                <a:ext cx="234999" cy="158717"/>
              </a:xfrm>
              <a:prstGeom prst="ellipse">
                <a:avLst/>
              </a:prstGeom>
              <a:solidFill>
                <a:srgbClr val="BFB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72" name="Obraz 7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1814" y="2674909"/>
              <a:ext cx="1286725" cy="1029129"/>
            </a:xfrm>
            <a:prstGeom prst="rect">
              <a:avLst/>
            </a:prstGeom>
          </p:spPr>
        </p:pic>
        <p:pic>
          <p:nvPicPr>
            <p:cNvPr id="73" name="Obraz 7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61802" y="2589157"/>
              <a:ext cx="1605054" cy="1200631"/>
            </a:xfrm>
            <a:prstGeom prst="rect">
              <a:avLst/>
            </a:prstGeom>
          </p:spPr>
        </p:pic>
        <p:grpSp>
          <p:nvGrpSpPr>
            <p:cNvPr id="74" name="Grupa 73"/>
            <p:cNvGrpSpPr/>
            <p:nvPr/>
          </p:nvGrpSpPr>
          <p:grpSpPr>
            <a:xfrm rot="16200000">
              <a:off x="7102264" y="3905083"/>
              <a:ext cx="951602" cy="1327320"/>
              <a:chOff x="5723478" y="3951623"/>
              <a:chExt cx="951602" cy="1327320"/>
            </a:xfrm>
          </p:grpSpPr>
          <p:pic>
            <p:nvPicPr>
              <p:cNvPr id="75" name="Obraz 7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5566151" y="4211556"/>
                <a:ext cx="1327320" cy="807453"/>
              </a:xfrm>
              <a:prstGeom prst="rect">
                <a:avLst/>
              </a:prstGeom>
            </p:spPr>
          </p:pic>
          <p:pic>
            <p:nvPicPr>
              <p:cNvPr id="76" name="Obraz 7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4291453">
                <a:off x="5680524" y="4139481"/>
                <a:ext cx="1037510" cy="951602"/>
              </a:xfrm>
              <a:prstGeom prst="rect">
                <a:avLst/>
              </a:prstGeom>
            </p:spPr>
          </p:pic>
        </p:grpSp>
      </p:grpSp>
    </p:spTree>
    <p:extLst>
      <p:ext uri="{BB962C8B-B14F-4D97-AF65-F5344CB8AC3E}">
        <p14:creationId xmlns:p14="http://schemas.microsoft.com/office/powerpoint/2010/main" val="173308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56</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57" name="Obraz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886"/>
            <a:ext cx="2491152" cy="6726110"/>
          </a:xfrm>
          <a:prstGeom prst="rect">
            <a:avLst/>
          </a:prstGeom>
        </p:spPr>
      </p:pic>
      <p:pic>
        <p:nvPicPr>
          <p:cNvPr id="58" name="Obraz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784" y="2206161"/>
            <a:ext cx="4566216" cy="3044788"/>
          </a:xfrm>
          <a:prstGeom prst="rect">
            <a:avLst/>
          </a:prstGeom>
          <a:effectLst/>
        </p:spPr>
      </p:pic>
      <p:sp>
        <p:nvSpPr>
          <p:cNvPr id="59" name="pole tekstowe 58">
            <a:extLst>
              <a:ext uri="{FF2B5EF4-FFF2-40B4-BE49-F238E27FC236}">
                <a16:creationId xmlns:a16="http://schemas.microsoft.com/office/drawing/2014/main" id="{8CEA3B48-6121-0643-9C55-F713DC9F4B35}"/>
              </a:ext>
            </a:extLst>
          </p:cNvPr>
          <p:cNvSpPr txBox="1"/>
          <p:nvPr/>
        </p:nvSpPr>
        <p:spPr>
          <a:xfrm>
            <a:off x="2930140" y="4882520"/>
            <a:ext cx="4695644" cy="584775"/>
          </a:xfrm>
          <a:prstGeom prst="rect">
            <a:avLst/>
          </a:prstGeom>
          <a:noFill/>
        </p:spPr>
        <p:txBody>
          <a:bodyPr wrap="square" rtlCol="0">
            <a:spAutoFit/>
          </a:bodyPr>
          <a:lstStyle/>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segregacja odpadów w miejscach publicznych</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60" name="Obraz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888" y="1373477"/>
            <a:ext cx="4626896" cy="3251464"/>
          </a:xfrm>
          <a:prstGeom prst="rect">
            <a:avLst/>
          </a:prstGeom>
          <a:effectLst/>
        </p:spPr>
      </p:pic>
      <p:sp>
        <p:nvSpPr>
          <p:cNvPr id="61"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2" name="Obraz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16461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888" y="1364334"/>
            <a:ext cx="4635484" cy="3091288"/>
          </a:xfrm>
          <a:prstGeom prst="rect">
            <a:avLst/>
          </a:prstGeom>
          <a:effectLst/>
        </p:spPr>
      </p:pic>
      <p:pic>
        <p:nvPicPr>
          <p:cNvPr id="15" name="Obraz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641" y="2197017"/>
            <a:ext cx="4596360" cy="3064239"/>
          </a:xfrm>
          <a:prstGeom prst="rect">
            <a:avLst/>
          </a:prstGeom>
          <a:effec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57</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12" name="Obraz 11">
            <a:extLst>
              <a:ext uri="{FF2B5EF4-FFF2-40B4-BE49-F238E27FC236}">
                <a16:creationId xmlns:a16="http://schemas.microsoft.com/office/drawing/2014/main" id="{5D927CD9-ACEA-9D48-AB54-68659A098C41}"/>
              </a:ext>
            </a:extLst>
          </p:cNvPr>
          <p:cNvPicPr>
            <a:picLocks noChangeAspect="1"/>
          </p:cNvPicPr>
          <p:nvPr/>
        </p:nvPicPr>
        <p:blipFill>
          <a:blip r:embed="rId4"/>
          <a:srcRect/>
          <a:stretch/>
        </p:blipFill>
        <p:spPr>
          <a:xfrm>
            <a:off x="1" y="131887"/>
            <a:ext cx="2491151" cy="6726107"/>
          </a:xfrm>
          <a:prstGeom prst="rect">
            <a:avLst/>
          </a:prstGeom>
        </p:spPr>
      </p:pic>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2909111" y="4599536"/>
            <a:ext cx="4686529" cy="1323439"/>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prowadzi odbiór odpadów wielkogabarytowych: mebli, drzwi, dywanów, wykładzin, mebli ogrodowych itp. </a:t>
            </a:r>
            <a:endPar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Szczegóły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na stronie: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5"/>
              </a:rPr>
              <a:t>www.mpo.krakow.pl</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8" name="Obraz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40754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8887" y="1376029"/>
            <a:ext cx="4642877" cy="3096218"/>
          </a:xfrm>
          <a:prstGeom prst="rect">
            <a:avLst/>
          </a:prstGeom>
          <a:effectLst/>
        </p:spPr>
      </p:pic>
      <p:pic>
        <p:nvPicPr>
          <p:cNvPr id="20" name="Obraz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65" y="2211079"/>
            <a:ext cx="4550236" cy="3043434"/>
          </a:xfrm>
          <a:prstGeom prst="rect">
            <a:avLst/>
          </a:prstGeom>
          <a:effec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58</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3071335" y="4604641"/>
            <a:ext cx="4102616" cy="1815882"/>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Duże elektroodpady (zepsute lodówki, pralki, telewizory itp.) odbierze od nas bez dodatkowych opłat ELEKTROBRYGADA NA TELEFON. Wystarczy zadzwonić: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801-084-084 </a:t>
            </a:r>
            <a:b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b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lub użyć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formularza zgłoszeń: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4"/>
              </a:rPr>
              <a:t>https://</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4"/>
              </a:rPr>
              <a:t>mpo.krakow.pl/pl/zgloszenia</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 </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8" name="Obraz 17">
            <a:extLst>
              <a:ext uri="{FF2B5EF4-FFF2-40B4-BE49-F238E27FC236}">
                <a16:creationId xmlns:a16="http://schemas.microsoft.com/office/drawing/2014/main" id="{5D927CD9-ACEA-9D48-AB54-68659A098C41}"/>
              </a:ext>
            </a:extLst>
          </p:cNvPr>
          <p:cNvPicPr>
            <a:picLocks noChangeAspect="1"/>
          </p:cNvPicPr>
          <p:nvPr/>
        </p:nvPicPr>
        <p:blipFill>
          <a:blip r:embed="rId5"/>
          <a:srcRect/>
          <a:stretch/>
        </p:blipFill>
        <p:spPr>
          <a:xfrm>
            <a:off x="1" y="131886"/>
            <a:ext cx="2491151" cy="6726110"/>
          </a:xfrm>
          <a:prstGeom prst="rect">
            <a:avLst/>
          </a:prstGeom>
        </p:spPr>
      </p:pic>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87206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346" y="2211077"/>
            <a:ext cx="4599653" cy="2992793"/>
          </a:xfrm>
          <a:prstGeom prst="rect">
            <a:avLst/>
          </a:prstGeom>
        </p:spPr>
      </p:pic>
      <p:pic>
        <p:nvPicPr>
          <p:cNvPr id="15" name="Obraz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019" y="1376029"/>
            <a:ext cx="4582327" cy="3204284"/>
          </a:xfrm>
          <a:prstGeom prst="rect">
            <a:avLst/>
          </a:prstGeom>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59</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3071335" y="4738422"/>
            <a:ext cx="4102616" cy="830997"/>
          </a:xfrm>
          <a:prstGeom prst="rect">
            <a:avLst/>
          </a:prstGeom>
          <a:solidFill>
            <a:schemeClr val="bg1"/>
          </a:solid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zapewnia odbiór odpadów zielonych, takich jak trawa i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liście, a także choinki.</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2" name="Obraz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888"/>
            <a:ext cx="2491153" cy="6726113"/>
          </a:xfrm>
          <a:prstGeom prst="rect">
            <a:avLst/>
          </a:prstGeom>
        </p:spPr>
      </p:pic>
      <p:pic>
        <p:nvPicPr>
          <p:cNvPr id="17" name="Obraz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207785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p:cNvGrpSpPr/>
          <p:nvPr/>
        </p:nvGrpSpPr>
        <p:grpSpPr>
          <a:xfrm>
            <a:off x="2883929" y="1428835"/>
            <a:ext cx="2627445" cy="2820320"/>
            <a:chOff x="2210255" y="3561446"/>
            <a:chExt cx="2059803" cy="2181660"/>
          </a:xfrm>
        </p:grpSpPr>
        <p:pic>
          <p:nvPicPr>
            <p:cNvPr id="35" name="Obraz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0255" y="3561446"/>
              <a:ext cx="2059803" cy="2181660"/>
            </a:xfrm>
            <a:prstGeom prst="rect">
              <a:avLst/>
            </a:prstGeom>
            <a:ln>
              <a:noFill/>
            </a:ln>
            <a:effectLst>
              <a:outerShdw blurRad="63500" sx="102000" sy="102000" algn="ctr" rotWithShape="0">
                <a:prstClr val="black">
                  <a:alpha val="40000"/>
                </a:prstClr>
              </a:outerShdw>
            </a:effectLst>
          </p:spPr>
        </p:pic>
        <p:sp>
          <p:nvSpPr>
            <p:cNvPr id="36" name="pole tekstowe 35"/>
            <p:cNvSpPr txBox="1"/>
            <p:nvPr/>
          </p:nvSpPr>
          <p:spPr>
            <a:xfrm>
              <a:off x="2639044" y="4343324"/>
              <a:ext cx="1314682" cy="404737"/>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PAPIER</a:t>
              </a:r>
              <a:endParaRPr lang="pl-PL" sz="2800" dirty="0"/>
            </a:p>
          </p:txBody>
        </p:sp>
      </p:grpSp>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niebieskiego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6</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3"/>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37" name="Grupa 36"/>
          <p:cNvGrpSpPr/>
          <p:nvPr/>
        </p:nvGrpSpPr>
        <p:grpSpPr>
          <a:xfrm>
            <a:off x="3371329" y="3075699"/>
            <a:ext cx="1367670" cy="2147343"/>
            <a:chOff x="1837315" y="3271786"/>
            <a:chExt cx="1436293" cy="2255087"/>
          </a:xfrm>
        </p:grpSpPr>
        <p:pic>
          <p:nvPicPr>
            <p:cNvPr id="38" name="Picture 4" descr="C:\Users\magdalena.salawa\Desktop\niebieski worek.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837315" y="3271786"/>
              <a:ext cx="1436293" cy="2255087"/>
            </a:xfrm>
            <a:prstGeom prst="rect">
              <a:avLst/>
            </a:prstGeom>
            <a:noFill/>
            <a:extLst>
              <a:ext uri="{909E8E84-426E-40DD-AFC4-6F175D3DCCD1}">
                <a14:hiddenFill xmlns:a14="http://schemas.microsoft.com/office/drawing/2010/main">
                  <a:solidFill>
                    <a:srgbClr val="FFFFFF"/>
                  </a:solidFill>
                </a14:hiddenFill>
              </a:ext>
            </a:extLst>
          </p:spPr>
        </p:pic>
        <p:sp>
          <p:nvSpPr>
            <p:cNvPr id="39" name="pole tekstowe 38"/>
            <p:cNvSpPr txBox="1"/>
            <p:nvPr/>
          </p:nvSpPr>
          <p:spPr>
            <a:xfrm>
              <a:off x="2099744" y="4124440"/>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PAPIER</a:t>
              </a:r>
              <a:endParaRPr lang="pl-PL" sz="1800" dirty="0"/>
            </a:p>
          </p:txBody>
        </p:sp>
      </p:grpSp>
      <p:grpSp>
        <p:nvGrpSpPr>
          <p:cNvPr id="40" name="Grupa 39"/>
          <p:cNvGrpSpPr/>
          <p:nvPr/>
        </p:nvGrpSpPr>
        <p:grpSpPr>
          <a:xfrm>
            <a:off x="6972572" y="1267368"/>
            <a:ext cx="4211004" cy="3176739"/>
            <a:chOff x="3707904" y="2284538"/>
            <a:chExt cx="4211004" cy="3176739"/>
          </a:xfrm>
        </p:grpSpPr>
        <p:sp>
          <p:nvSpPr>
            <p:cNvPr id="41" name="Objaśnienie prostokątne zaokrąglone 40"/>
            <p:cNvSpPr/>
            <p:nvPr/>
          </p:nvSpPr>
          <p:spPr>
            <a:xfrm>
              <a:off x="3707904" y="2284538"/>
              <a:ext cx="4211004" cy="3176739"/>
            </a:xfrm>
            <a:prstGeom prst="wedgeRoundRectCallout">
              <a:avLst>
                <a:gd name="adj1" fmla="val -97419"/>
                <a:gd name="adj2" fmla="val -14447"/>
                <a:gd name="adj3" fmla="val 16667"/>
              </a:avLst>
            </a:prstGeom>
            <a:solidFill>
              <a:schemeClr val="bg1"/>
            </a:solidFill>
            <a:ln w="38100">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2" name="Obraz 41" descr="C:\Users\tomasz.bator\Pictures\Zdjęcia odpadów\nowe\IMG_1417.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28732" y="2463352"/>
              <a:ext cx="1539720" cy="1154769"/>
            </a:xfrm>
            <a:prstGeom prst="rect">
              <a:avLst/>
            </a:prstGeom>
            <a:noFill/>
            <a:ln>
              <a:noFill/>
            </a:ln>
          </p:spPr>
        </p:pic>
        <p:pic>
          <p:nvPicPr>
            <p:cNvPr id="43" name="Obraz 42" descr="C:\Users\tomasz.bator\Pictures\Zdjęcia odpadów\20171024_134602.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5020109" y="2394374"/>
              <a:ext cx="982904" cy="1423402"/>
            </a:xfrm>
            <a:prstGeom prst="rect">
              <a:avLst/>
            </a:prstGeom>
            <a:noFill/>
            <a:ln>
              <a:noFill/>
            </a:ln>
            <a:extLst>
              <a:ext uri="{53640926-AAD7-44D8-BBD7-CCE9431645EC}">
                <a14:shadowObscured xmlns:a14="http://schemas.microsoft.com/office/drawing/2010/main"/>
              </a:ext>
            </a:extLst>
          </p:spPr>
        </p:pic>
        <p:pic>
          <p:nvPicPr>
            <p:cNvPr id="44" name="Obraz 43" descr="C:\Users\tomasz.bator\Pictures\Zdjęcia odpadów\IMG_6867.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5035741" y="3491442"/>
              <a:ext cx="1369086" cy="1577568"/>
            </a:xfrm>
            <a:prstGeom prst="rect">
              <a:avLst/>
            </a:prstGeom>
            <a:noFill/>
            <a:ln>
              <a:noFill/>
            </a:ln>
            <a:extLst>
              <a:ext uri="{53640926-AAD7-44D8-BBD7-CCE9431645EC}">
                <a14:shadowObscured xmlns:a14="http://schemas.microsoft.com/office/drawing/2010/main"/>
              </a:ext>
            </a:extLst>
          </p:spPr>
        </p:pic>
        <p:pic>
          <p:nvPicPr>
            <p:cNvPr id="45" name="Obraz 44" descr="C:\Users\tomasz.bator\Pictures\Zdjęcia odpadów\nowe\IMG_1414.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3719324" y="2406841"/>
              <a:ext cx="1473072" cy="1154367"/>
            </a:xfrm>
            <a:prstGeom prst="rect">
              <a:avLst/>
            </a:prstGeom>
            <a:noFill/>
            <a:ln>
              <a:noFill/>
            </a:ln>
            <a:extLst>
              <a:ext uri="{53640926-AAD7-44D8-BBD7-CCE9431645EC}">
                <a14:shadowObscured xmlns:a14="http://schemas.microsoft.com/office/drawing/2010/main"/>
              </a:ext>
            </a:extLst>
          </p:spPr>
        </p:pic>
        <p:pic>
          <p:nvPicPr>
            <p:cNvPr id="46" name="Obraz 45" descr="C:\Users\tomasz.bator\Pictures\Zdjęcia odpadów\nowe\IMG_1413 — kopia.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a:off x="6218026" y="3934693"/>
              <a:ext cx="1555378" cy="1226640"/>
            </a:xfrm>
            <a:prstGeom prst="rect">
              <a:avLst/>
            </a:prstGeom>
            <a:noFill/>
            <a:ln>
              <a:noFill/>
            </a:ln>
            <a:extLst>
              <a:ext uri="{53640926-AAD7-44D8-BBD7-CCE9431645EC}">
                <a14:shadowObscured xmlns:a14="http://schemas.microsoft.com/office/drawing/2010/main"/>
              </a:ext>
            </a:extLst>
          </p:spPr>
        </p:pic>
        <p:pic>
          <p:nvPicPr>
            <p:cNvPr id="47" name="Obraz 46" descr="C:\Users\tomasz.bator\Pictures\Zdjęcia odpadów\nowe\IMG_1431.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3736932" y="3789290"/>
              <a:ext cx="1487530" cy="1221659"/>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31426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p:cNvPicPr>
            <a:picLocks noChangeAspect="1"/>
          </p:cNvPicPr>
          <p:nvPr/>
        </p:nvPicPr>
        <p:blipFill rotWithShape="1">
          <a:blip r:embed="rId2" cstate="print">
            <a:extLst>
              <a:ext uri="{28A0092B-C50C-407E-A947-70E740481C1C}">
                <a14:useLocalDpi xmlns:a14="http://schemas.microsoft.com/office/drawing/2010/main" val="0"/>
              </a:ext>
            </a:extLst>
          </a:blip>
          <a:srcRect t="5679" b="4539"/>
          <a:stretch/>
        </p:blipFill>
        <p:spPr>
          <a:xfrm>
            <a:off x="3006709" y="1383272"/>
            <a:ext cx="4617523" cy="3135774"/>
          </a:xfrm>
          <a:prstGeom prst="rect">
            <a:avLst/>
          </a:prstGeom>
          <a:effectLst/>
        </p:spPr>
      </p:pic>
      <p:pic>
        <p:nvPicPr>
          <p:cNvPr id="19" name="Picture 2" descr="https://mpo.krakow.pl/lista/65e577ab_0006_odbior_i_zagospodarowanie_tekstyli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232" y="2218322"/>
            <a:ext cx="4567767" cy="2951920"/>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60</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3071335" y="4738422"/>
            <a:ext cx="4102616" cy="1323439"/>
          </a:xfrm>
          <a:prstGeom prst="rect">
            <a:avLst/>
          </a:prstGeom>
          <a:noFill/>
        </p:spPr>
        <p:txBody>
          <a:bodyPr wrap="square" rtlCol="0">
            <a:spAutoFit/>
          </a:bodyPr>
          <a:lstStyle/>
          <a:p>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Odbiór niepotrzebnych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tekstyliów można zamówić dzwoniąc na infolinię MPO: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801-084-084 lub używając formularza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zgłoszeń: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hlinkClick r:id="rId4"/>
              </a:rPr>
              <a:t>https://mpo.krakow.pl/pl/zgloszenia</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 </a:t>
            </a:r>
          </a:p>
        </p:txBody>
      </p:sp>
      <p:pic>
        <p:nvPicPr>
          <p:cNvPr id="17" name="Obraz 16"/>
          <p:cNvPicPr>
            <a:picLocks noChangeAspect="1"/>
          </p:cNvPicPr>
          <p:nvPr/>
        </p:nvPicPr>
        <p:blipFill rotWithShape="1">
          <a:blip r:embed="rId5">
            <a:extLst>
              <a:ext uri="{28A0092B-C50C-407E-A947-70E740481C1C}">
                <a14:useLocalDpi xmlns:a14="http://schemas.microsoft.com/office/drawing/2010/main" val="0"/>
              </a:ext>
            </a:extLst>
          </a:blip>
          <a:srcRect l="24660" r="50624"/>
          <a:stretch/>
        </p:blipFill>
        <p:spPr>
          <a:xfrm>
            <a:off x="-4812" y="131888"/>
            <a:ext cx="2498709" cy="6726113"/>
          </a:xfrm>
          <a:prstGeom prst="rect">
            <a:avLst/>
          </a:prstGeom>
        </p:spPr>
      </p:pic>
      <p:pic>
        <p:nvPicPr>
          <p:cNvPr id="12" name="Obraz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5143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rotWithShape="1">
          <a:blip r:embed="rId2" cstate="print">
            <a:extLst>
              <a:ext uri="{28A0092B-C50C-407E-A947-70E740481C1C}">
                <a14:useLocalDpi xmlns:a14="http://schemas.microsoft.com/office/drawing/2010/main" val="0"/>
              </a:ext>
            </a:extLst>
          </a:blip>
          <a:srcRect t="17858"/>
          <a:stretch/>
        </p:blipFill>
        <p:spPr>
          <a:xfrm>
            <a:off x="3006709" y="1382482"/>
            <a:ext cx="5262932" cy="3242311"/>
          </a:xfrm>
          <a:prstGeom prst="rect">
            <a:avLst/>
          </a:prstGeom>
          <a:effectLst/>
        </p:spPr>
      </p:pic>
      <p:pic>
        <p:nvPicPr>
          <p:cNvPr id="15" name="Obraz 14"/>
          <p:cNvPicPr>
            <a:picLocks noChangeAspect="1"/>
          </p:cNvPicPr>
          <p:nvPr/>
        </p:nvPicPr>
        <p:blipFill rotWithShape="1">
          <a:blip r:embed="rId3" cstate="print">
            <a:extLst>
              <a:ext uri="{28A0092B-C50C-407E-A947-70E740481C1C}">
                <a14:useLocalDpi xmlns:a14="http://schemas.microsoft.com/office/drawing/2010/main" val="0"/>
              </a:ext>
            </a:extLst>
          </a:blip>
          <a:srcRect l="10870" r="13043" b="8696"/>
          <a:stretch/>
        </p:blipFill>
        <p:spPr>
          <a:xfrm>
            <a:off x="9079006" y="1388005"/>
            <a:ext cx="3112994" cy="4980791"/>
          </a:xfrm>
          <a:prstGeom prst="rect">
            <a:avLst/>
          </a:prstGeom>
          <a:effectLst/>
        </p:spPr>
      </p:pic>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61</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pole tekstowe 15">
            <a:extLst>
              <a:ext uri="{FF2B5EF4-FFF2-40B4-BE49-F238E27FC236}">
                <a16:creationId xmlns:a16="http://schemas.microsoft.com/office/drawing/2014/main" id="{8CEA3B48-6121-0643-9C55-F713DC9F4B35}"/>
              </a:ext>
            </a:extLst>
          </p:cNvPr>
          <p:cNvSpPr txBox="1"/>
          <p:nvPr/>
        </p:nvSpPr>
        <p:spPr>
          <a:xfrm>
            <a:off x="2985956" y="4801175"/>
            <a:ext cx="5868113" cy="1323439"/>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Drobne elektroodpady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można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wrzucać do ustawionych w różnych miejscach miasta „Krakowskich EKO-PUDEŁEK”.</a:t>
            </a:r>
          </a:p>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Dodatkowo, do pojazdu pełniącego co dwa tygodnie dyżur przy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EKO-PUDEŁKU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można oddać zużyte strzykawki, igły,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a </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także przeterminowane </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lekarstwa.</a:t>
            </a:r>
            <a:endPar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2" name="Obraz 11"/>
          <p:cNvPicPr>
            <a:picLocks noChangeAspect="1"/>
          </p:cNvPicPr>
          <p:nvPr/>
        </p:nvPicPr>
        <p:blipFill rotWithShape="1">
          <a:blip r:embed="rId4">
            <a:extLst>
              <a:ext uri="{28A0092B-C50C-407E-A947-70E740481C1C}">
                <a14:useLocalDpi xmlns:a14="http://schemas.microsoft.com/office/drawing/2010/main" val="0"/>
              </a:ext>
            </a:extLst>
          </a:blip>
          <a:srcRect l="40781" t="-96" r="40339" b="14253"/>
          <a:stretch/>
        </p:blipFill>
        <p:spPr>
          <a:xfrm>
            <a:off x="0" y="131886"/>
            <a:ext cx="2491153" cy="6726107"/>
          </a:xfrm>
          <a:prstGeom prst="rect">
            <a:avLst/>
          </a:prstGeom>
        </p:spPr>
      </p:pic>
      <p:pic>
        <p:nvPicPr>
          <p:cNvPr id="17" name="Obraz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177290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6" y="538135"/>
            <a:ext cx="4448514" cy="400110"/>
          </a:xfrm>
          <a:prstGeom prst="rect">
            <a:avLst/>
          </a:prstGeom>
          <a:noFill/>
        </p:spPr>
        <p:txBody>
          <a:bodyPr wrap="square" rtlCol="0">
            <a:spAutoFit/>
          </a:bodyPr>
          <a:lstStyle/>
          <a:p>
            <a:r>
              <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Selektywna zbiórka odpadów</a:t>
            </a: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62</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sp>
        <p:nvSpPr>
          <p:cNvPr id="13"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7" name="Obraz 16"/>
          <p:cNvPicPr>
            <a:picLocks noChangeAspect="1"/>
          </p:cNvPicPr>
          <p:nvPr/>
        </p:nvPicPr>
        <p:blipFill rotWithShape="1">
          <a:blip r:embed="rId2">
            <a:extLst>
              <a:ext uri="{28A0092B-C50C-407E-A947-70E740481C1C}">
                <a14:useLocalDpi xmlns:a14="http://schemas.microsoft.com/office/drawing/2010/main" val="0"/>
              </a:ext>
            </a:extLst>
          </a:blip>
          <a:srcRect l="31860" r="43664"/>
          <a:stretch/>
        </p:blipFill>
        <p:spPr>
          <a:xfrm>
            <a:off x="0" y="131886"/>
            <a:ext cx="2491154" cy="6726115"/>
          </a:xfrm>
          <a:prstGeom prst="rect">
            <a:avLst/>
          </a:prstGeom>
        </p:spPr>
      </p:pic>
      <p:pic>
        <p:nvPicPr>
          <p:cNvPr id="18" name="Obraz 17"/>
          <p:cNvPicPr>
            <a:picLocks noChangeAspect="1"/>
          </p:cNvPicPr>
          <p:nvPr/>
        </p:nvPicPr>
        <p:blipFill rotWithShape="1">
          <a:blip r:embed="rId3" cstate="print">
            <a:extLst>
              <a:ext uri="{28A0092B-C50C-407E-A947-70E740481C1C}">
                <a14:useLocalDpi xmlns:a14="http://schemas.microsoft.com/office/drawing/2010/main" val="0"/>
              </a:ext>
            </a:extLst>
          </a:blip>
          <a:srcRect r="3633"/>
          <a:stretch/>
        </p:blipFill>
        <p:spPr>
          <a:xfrm>
            <a:off x="7597832" y="2218425"/>
            <a:ext cx="4594168" cy="3064444"/>
          </a:xfrm>
          <a:prstGeom prst="rect">
            <a:avLst/>
          </a:prstGeom>
          <a:effectLst/>
        </p:spPr>
      </p:pic>
      <p:pic>
        <p:nvPicPr>
          <p:cNvPr id="19" name="Obraz 18"/>
          <p:cNvPicPr>
            <a:picLocks noChangeAspect="1"/>
          </p:cNvPicPr>
          <p:nvPr/>
        </p:nvPicPr>
        <p:blipFill rotWithShape="1">
          <a:blip r:embed="rId4" cstate="print">
            <a:extLst>
              <a:ext uri="{28A0092B-C50C-407E-A947-70E740481C1C}">
                <a14:useLocalDpi xmlns:a14="http://schemas.microsoft.com/office/drawing/2010/main" val="0"/>
              </a:ext>
            </a:extLst>
          </a:blip>
          <a:srcRect r="14912" b="14543"/>
          <a:stretch/>
        </p:blipFill>
        <p:spPr>
          <a:xfrm>
            <a:off x="2998887" y="1378943"/>
            <a:ext cx="4598945" cy="3067784"/>
          </a:xfrm>
          <a:prstGeom prst="rect">
            <a:avLst/>
          </a:prstGeom>
          <a:effectLst/>
        </p:spPr>
      </p:pic>
      <p:sp>
        <p:nvSpPr>
          <p:cNvPr id="22" name="pole tekstowe 21">
            <a:extLst>
              <a:ext uri="{FF2B5EF4-FFF2-40B4-BE49-F238E27FC236}">
                <a16:creationId xmlns:a16="http://schemas.microsoft.com/office/drawing/2014/main" id="{8CEA3B48-6121-0643-9C55-F713DC9F4B35}"/>
              </a:ext>
            </a:extLst>
          </p:cNvPr>
          <p:cNvSpPr txBox="1"/>
          <p:nvPr/>
        </p:nvSpPr>
        <p:spPr>
          <a:xfrm>
            <a:off x="2948758" y="4663522"/>
            <a:ext cx="4388744" cy="584775"/>
          </a:xfrm>
          <a:prstGeom prst="rect">
            <a:avLst/>
          </a:prstGeom>
          <a:noFill/>
        </p:spPr>
        <p:txBody>
          <a:bodyPr wrap="square" rtlCol="0">
            <a:spAutoFit/>
          </a:bodyPr>
          <a:lstStyle/>
          <a:p>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P</a:t>
            </a:r>
            <a:r>
              <a:rPr lang="pl-PL" sz="1600" dirty="0" smtClean="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unkty Selektywnej Zbiórki Odpadów Komunalnych</a:t>
            </a:r>
            <a:r>
              <a:rPr lang="pl-PL" sz="1600" dirty="0">
                <a:solidFill>
                  <a:schemeClr val="bg2">
                    <a:lumMod val="10000"/>
                  </a:schemeClr>
                </a:solidFill>
                <a:latin typeface="Century Gothic" panose="020B0502020202020204" pitchFamily="34" charset="0"/>
                <a:ea typeface="Open Sans" panose="020B0606030504020204" pitchFamily="34" charset="0"/>
                <a:cs typeface="Open Sans" panose="020B0606030504020204" pitchFamily="34" charset="0"/>
              </a:rPr>
              <a:t>:</a:t>
            </a:r>
          </a:p>
        </p:txBody>
      </p:sp>
      <p:sp>
        <p:nvSpPr>
          <p:cNvPr id="24" name="pole tekstowe 23">
            <a:extLst>
              <a:ext uri="{FF2B5EF4-FFF2-40B4-BE49-F238E27FC236}">
                <a16:creationId xmlns:a16="http://schemas.microsoft.com/office/drawing/2014/main" id="{B1DF3547-DC8B-4B4E-880D-BF990062C79B}"/>
              </a:ext>
            </a:extLst>
          </p:cNvPr>
          <p:cNvSpPr txBox="1"/>
          <p:nvPr/>
        </p:nvSpPr>
        <p:spPr>
          <a:xfrm>
            <a:off x="3046213" y="5241065"/>
            <a:ext cx="3783178" cy="523220"/>
          </a:xfrm>
          <a:prstGeom prst="rect">
            <a:avLst/>
          </a:prstGeom>
          <a:noFill/>
        </p:spPr>
        <p:txBody>
          <a:bodyPr wrap="square" rtlCol="0">
            <a:spAutoFit/>
          </a:bodyPr>
          <a:lstStyle/>
          <a:p>
            <a:pPr marL="285750" indent="-285750">
              <a:buFont typeface="Arial" panose="020B0604020202020204" pitchFamily="34" charset="0"/>
              <a:buChar char="•"/>
            </a:pPr>
            <a:r>
              <a:rPr lang="pl-PL" sz="1400" dirty="0" smtClean="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Lamusownia – ul. Nowohucka 1</a:t>
            </a:r>
            <a:endParaRPr lang="pl-PL" sz="14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pl-PL" sz="14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PSZOK </a:t>
            </a:r>
            <a:r>
              <a:rPr lang="pl-PL" sz="1400" dirty="0" smtClean="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rPr>
              <a:t>Barycz – ul. Krzemieniecka 40</a:t>
            </a:r>
            <a:endParaRPr lang="pl-PL" sz="1400" dirty="0">
              <a:solidFill>
                <a:schemeClr val="bg2">
                  <a:lumMod val="50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spTree>
    <p:extLst>
      <p:ext uri="{BB962C8B-B14F-4D97-AF65-F5344CB8AC3E}">
        <p14:creationId xmlns:p14="http://schemas.microsoft.com/office/powerpoint/2010/main" val="152399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rPr>
              <a:pPr algn="ctr"/>
              <a:t>63</a:t>
            </a:fld>
            <a:endParaRPr lang="pl-PL" dirty="0">
              <a:solidFill>
                <a:schemeClr val="bg1"/>
              </a:solidFill>
              <a:latin typeface="Raleway" panose="020B0503030101060003"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5"/>
            <a:ext cx="2491153" cy="6726113"/>
          </a:xfrm>
          <a:prstGeom prst="rect">
            <a:avLst/>
          </a:prstGeom>
        </p:spPr>
      </p:pic>
      <p:pic>
        <p:nvPicPr>
          <p:cNvPr id="28" name="Obraz 27">
            <a:extLst>
              <a:ext uri="{FF2B5EF4-FFF2-40B4-BE49-F238E27FC236}">
                <a16:creationId xmlns:a16="http://schemas.microsoft.com/office/drawing/2014/main" id="{5CEED9E7-558C-FA4D-A709-CC8731266DB4}"/>
              </a:ext>
            </a:extLst>
          </p:cNvPr>
          <p:cNvPicPr>
            <a:picLocks noChangeAspect="1"/>
          </p:cNvPicPr>
          <p:nvPr/>
        </p:nvPicPr>
        <p:blipFill>
          <a:blip r:embed="rId3"/>
          <a:stretch>
            <a:fillRect/>
          </a:stretch>
        </p:blipFill>
        <p:spPr>
          <a:xfrm>
            <a:off x="181078" y="0"/>
            <a:ext cx="1270000" cy="889000"/>
          </a:xfrm>
          <a:prstGeom prst="rect">
            <a:avLst/>
          </a:prstGeom>
        </p:spPr>
      </p:pic>
      <p:sp>
        <p:nvSpPr>
          <p:cNvPr id="22"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9" name="Title 1"/>
          <p:cNvSpPr txBox="1">
            <a:spLocks/>
          </p:cNvSpPr>
          <p:nvPr/>
        </p:nvSpPr>
        <p:spPr bwMode="auto">
          <a:xfrm>
            <a:off x="1778270" y="444500"/>
            <a:ext cx="10909523" cy="57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itchFamily="34" charset="0"/>
              </a:defRPr>
            </a:lvl2pPr>
            <a:lvl3pPr algn="ctr" defTabSz="514350" rtl="0" eaLnBrk="0" fontAlgn="base" hangingPunct="0">
              <a:spcBef>
                <a:spcPct val="0"/>
              </a:spcBef>
              <a:spcAft>
                <a:spcPct val="0"/>
              </a:spcAft>
              <a:defRPr sz="2400">
                <a:solidFill>
                  <a:schemeClr val="tx1"/>
                </a:solidFill>
                <a:latin typeface="Calibri" pitchFamily="34" charset="0"/>
              </a:defRPr>
            </a:lvl3pPr>
            <a:lvl4pPr algn="ctr" defTabSz="514350" rtl="0" eaLnBrk="0" fontAlgn="base" hangingPunct="0">
              <a:spcBef>
                <a:spcPct val="0"/>
              </a:spcBef>
              <a:spcAft>
                <a:spcPct val="0"/>
              </a:spcAft>
              <a:defRPr sz="2400">
                <a:solidFill>
                  <a:schemeClr val="tx1"/>
                </a:solidFill>
                <a:latin typeface="Calibri" pitchFamily="34" charset="0"/>
              </a:defRPr>
            </a:lvl4pPr>
            <a:lvl5pPr algn="ctr" defTabSz="514350" rtl="0" eaLnBrk="0" fontAlgn="base" hangingPunct="0">
              <a:spcBef>
                <a:spcPct val="0"/>
              </a:spcBef>
              <a:spcAft>
                <a:spcPct val="0"/>
              </a:spcAft>
              <a:defRPr sz="2400">
                <a:solidFill>
                  <a:schemeClr val="tx1"/>
                </a:solidFill>
                <a:latin typeface="Calibri" pitchFamily="34" charset="0"/>
              </a:defRPr>
            </a:lvl5pPr>
            <a:lvl6pPr marL="457200" algn="ctr" defTabSz="514350" rtl="0" fontAlgn="base">
              <a:spcBef>
                <a:spcPct val="0"/>
              </a:spcBef>
              <a:spcAft>
                <a:spcPct val="0"/>
              </a:spcAft>
              <a:defRPr sz="2400">
                <a:solidFill>
                  <a:schemeClr val="tx1"/>
                </a:solidFill>
                <a:latin typeface="Calibri" pitchFamily="34" charset="0"/>
              </a:defRPr>
            </a:lvl6pPr>
            <a:lvl7pPr marL="914400" algn="ctr" defTabSz="514350" rtl="0" fontAlgn="base">
              <a:spcBef>
                <a:spcPct val="0"/>
              </a:spcBef>
              <a:spcAft>
                <a:spcPct val="0"/>
              </a:spcAft>
              <a:defRPr sz="2400">
                <a:solidFill>
                  <a:schemeClr val="tx1"/>
                </a:solidFill>
                <a:latin typeface="Calibri" pitchFamily="34" charset="0"/>
              </a:defRPr>
            </a:lvl7pPr>
            <a:lvl8pPr marL="1371600" algn="ctr" defTabSz="514350" rtl="0" fontAlgn="base">
              <a:spcBef>
                <a:spcPct val="0"/>
              </a:spcBef>
              <a:spcAft>
                <a:spcPct val="0"/>
              </a:spcAft>
              <a:defRPr sz="2400">
                <a:solidFill>
                  <a:schemeClr val="tx1"/>
                </a:solidFill>
                <a:latin typeface="Calibri" pitchFamily="34" charset="0"/>
              </a:defRPr>
            </a:lvl8pPr>
            <a:lvl9pPr marL="1828800" algn="ctr" defTabSz="514350" rtl="0" fontAlgn="base">
              <a:spcBef>
                <a:spcPct val="0"/>
              </a:spcBef>
              <a:spcAft>
                <a:spcPct val="0"/>
              </a:spcAft>
              <a:defRPr sz="2400">
                <a:solidFill>
                  <a:schemeClr val="tx1"/>
                </a:solidFill>
                <a:latin typeface="Calibri" pitchFamily="34" charset="0"/>
              </a:defRPr>
            </a:lvl9pPr>
          </a:lstStyle>
          <a:p>
            <a:pPr eaLnBrk="1" hangingPunct="1">
              <a:defRPr/>
            </a:pP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PROJEKTOWANIE PRZESTRZENI PUBLICZNEJ </a:t>
            </a:r>
            <a:b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br>
            <a:r>
              <a:rPr lang="pl-PL" altLang="pl-PL" dirty="0">
                <a:solidFill>
                  <a:srgbClr val="FF6600"/>
                </a:solidFill>
                <a:effectLst>
                  <a:outerShdw blurRad="38100" dist="38100" dir="2700000" algn="tl">
                    <a:srgbClr val="000000">
                      <a:alpha val="43137"/>
                    </a:srgbClr>
                  </a:outerShdw>
                </a:effectLst>
                <a:cs typeface="Times New Roman" panose="02020603050405020304" pitchFamily="18" charset="0"/>
              </a:rPr>
              <a:t>A GOSPODAROWANIE ODPADAMI KOMUNALNYMI</a:t>
            </a:r>
          </a:p>
        </p:txBody>
      </p:sp>
      <p:sp>
        <p:nvSpPr>
          <p:cNvPr id="30" name="Prostokąt 29"/>
          <p:cNvSpPr/>
          <p:nvPr/>
        </p:nvSpPr>
        <p:spPr>
          <a:xfrm>
            <a:off x="2918460" y="1294338"/>
            <a:ext cx="8578216" cy="4401205"/>
          </a:xfrm>
          <a:prstGeom prst="rect">
            <a:avLst/>
          </a:prstGeom>
        </p:spPr>
        <p:txBody>
          <a:bodyPr wrap="square">
            <a:spAutoFit/>
          </a:bodyPr>
          <a:lstStyle/>
          <a:p>
            <a:pPr algn="just"/>
            <a:r>
              <a:rPr lang="pl-PL" sz="1400" dirty="0">
                <a:latin typeface="+mn-lt"/>
              </a:rPr>
              <a:t>Przedstawione w niniejszej prezentacji uwagi są wynikiem zarówno wieloletniego doświadczenia, w tym pełnionej przez MPO Sp. z o.o. funkcji zarządzającego gminnym systemem gospodarowania odpadami komunalnymi, jak również prowadzonymi na bieżąco konsultacjami z zarządcami, wspólnotami mieszkaniowymi, spółdzielniami mieszkaniowymi, czy architektami. Również współpraca w tym za kresie ze Strażą Miejska Miasta Karkowa oraz innymi miastami przyczyniła się stworzenia katalogu uwag.</a:t>
            </a:r>
          </a:p>
          <a:p>
            <a:pPr algn="just"/>
            <a:endParaRPr lang="pl-PL" sz="1400" dirty="0">
              <a:latin typeface="+mn-lt"/>
            </a:endParaRPr>
          </a:p>
          <a:p>
            <a:pPr algn="just"/>
            <a:r>
              <a:rPr lang="pl-PL" sz="1400" dirty="0">
                <a:latin typeface="+mn-lt"/>
              </a:rPr>
              <a:t>Budując drogi oraz ulice w przestrzeni publicznej dąży się stworzenia odpowiedniego ładu przestrzennego, rozumianego jako przestrzenną racjonalność, funkcjonalność, czytelność struktur zharmonizowanych z otoczeniem, </a:t>
            </a:r>
            <a:r>
              <a:rPr lang="pl-PL" sz="1400" dirty="0" smtClean="0">
                <a:latin typeface="+mn-lt"/>
              </a:rPr>
              <a:t/>
            </a:r>
            <a:br>
              <a:rPr lang="pl-PL" sz="1400" dirty="0" smtClean="0">
                <a:latin typeface="+mn-lt"/>
              </a:rPr>
            </a:br>
            <a:r>
              <a:rPr lang="pl-PL" sz="1400" dirty="0" smtClean="0">
                <a:latin typeface="+mn-lt"/>
              </a:rPr>
              <a:t>a </a:t>
            </a:r>
            <a:r>
              <a:rPr lang="pl-PL" sz="1400" dirty="0">
                <a:latin typeface="+mn-lt"/>
              </a:rPr>
              <a:t>także wysoką użyteczność i efektywność w skali regionalnej, lokalnej i funkcjonalnej. W naszej ocenie </a:t>
            </a:r>
            <a:r>
              <a:rPr lang="pl-PL" sz="1400" dirty="0" smtClean="0">
                <a:latin typeface="+mn-lt"/>
              </a:rPr>
              <a:t/>
            </a:r>
            <a:br>
              <a:rPr lang="pl-PL" sz="1400" dirty="0" smtClean="0">
                <a:latin typeface="+mn-lt"/>
              </a:rPr>
            </a:br>
            <a:r>
              <a:rPr lang="pl-PL" sz="1400" dirty="0" smtClean="0">
                <a:latin typeface="+mn-lt"/>
              </a:rPr>
              <a:t>w </a:t>
            </a:r>
            <a:r>
              <a:rPr lang="pl-PL" sz="1400" dirty="0">
                <a:latin typeface="+mn-lt"/>
              </a:rPr>
              <a:t>osiągnięciu tak założonych celów mogłoby pomóc pochylenia się nad „zwykłymi” problemami dnia powszedniego, w tym m. in. nad kwestiami związanymi z odpadami komunalnymi. </a:t>
            </a:r>
          </a:p>
          <a:p>
            <a:pPr algn="just"/>
            <a:endParaRPr lang="pl-PL" sz="1400" dirty="0">
              <a:latin typeface="+mn-lt"/>
            </a:endParaRPr>
          </a:p>
          <a:p>
            <a:pPr algn="just"/>
            <a:r>
              <a:rPr lang="pl-PL" sz="1400" dirty="0">
                <a:latin typeface="+mn-lt"/>
              </a:rPr>
              <a:t>Na to wszystko co udało się zaobserwować, na przestrzeni wielu lat, pragniemy zwrócić uwagę </a:t>
            </a:r>
            <a:r>
              <a:rPr lang="pl-PL" sz="1400" dirty="0">
                <a:solidFill>
                  <a:srgbClr val="1D1D2E"/>
                </a:solidFill>
                <a:latin typeface="+mn-lt"/>
              </a:rPr>
              <a:t>Środowisku</a:t>
            </a:r>
            <a:r>
              <a:rPr lang="pl-PL" sz="1400" dirty="0">
                <a:latin typeface="+mn-lt"/>
              </a:rPr>
              <a:t>, które ma realny wpływ, dzięki swojej wiedzy i doświadczeniu, na podejmowane decyzje planistyczne. Wyraźnie trzeba podkreślić, iż przedstawione postulaty nie są próbą ingerencji w sferę projektową, czy próbą narzucaniem architektom rozwiązań, wynikają one jedynie z chęci stworzenia systemu, w którym odpady wywożone byłyby z przestrzeni publicznej w sposób niekłopotliwy i nieuciążliwy dla społeczności mieszkającej, czy też pracującej, oraz z przyjaznym wizerunkiem, jako pracy społecznie koniecznej i niezbędnej. Dlatego też Miejskie Przedsiębiorstwo Oczyszczania Sp. z o.o., którego celem jest zbudowanie „machiny” funkcjonującej na wspomnianych powyżej filarach, deklaruje chęć współpracy w tym zakresie, oferując swoje niemałe doświadczenie.</a:t>
            </a:r>
          </a:p>
        </p:txBody>
      </p:sp>
    </p:spTree>
    <p:extLst>
      <p:ext uri="{BB962C8B-B14F-4D97-AF65-F5344CB8AC3E}">
        <p14:creationId xmlns:p14="http://schemas.microsoft.com/office/powerpoint/2010/main" val="891275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75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4E1332A-6AD3-424A-A030-39519DC9D92E}"/>
              </a:ext>
            </a:extLst>
          </p:cNvPr>
          <p:cNvPicPr>
            <a:picLocks noChangeAspect="1"/>
          </p:cNvPicPr>
          <p:nvPr/>
        </p:nvPicPr>
        <p:blipFill>
          <a:blip r:embed="rId2"/>
          <a:srcRect/>
          <a:stretch/>
        </p:blipFill>
        <p:spPr>
          <a:xfrm>
            <a:off x="0" y="0"/>
            <a:ext cx="12192000" cy="6858000"/>
          </a:xfrm>
          <a:prstGeom prst="rect">
            <a:avLst/>
          </a:prstGeom>
        </p:spPr>
      </p:pic>
      <p:sp>
        <p:nvSpPr>
          <p:cNvPr id="7" name="pole tekstowe 6">
            <a:extLst>
              <a:ext uri="{FF2B5EF4-FFF2-40B4-BE49-F238E27FC236}">
                <a16:creationId xmlns:a16="http://schemas.microsoft.com/office/drawing/2014/main" id="{1D9C795B-F17C-0C46-B4FE-7E8D0129A226}"/>
              </a:ext>
            </a:extLst>
          </p:cNvPr>
          <p:cNvSpPr txBox="1"/>
          <p:nvPr/>
        </p:nvSpPr>
        <p:spPr>
          <a:xfrm>
            <a:off x="1451078" y="4333108"/>
            <a:ext cx="4608368" cy="461665"/>
          </a:xfrm>
          <a:prstGeom prst="rect">
            <a:avLst/>
          </a:prstGeom>
          <a:noFill/>
        </p:spPr>
        <p:txBody>
          <a:bodyPr wrap="square" rtlCol="0">
            <a:spAutoFit/>
          </a:bodyPr>
          <a:lstStyle/>
          <a:p>
            <a:r>
              <a:rPr lang="pl-PL" sz="2400" b="1" dirty="0">
                <a:solidFill>
                  <a:schemeClr val="bg1"/>
                </a:solidFill>
                <a:latin typeface="Century Gothic" panose="020B0502020202020204" pitchFamily="34" charset="0"/>
                <a:ea typeface="Open Sans" panose="020B0606030504020204" pitchFamily="34" charset="0"/>
                <a:cs typeface="Open Sans" panose="020B0606030504020204" pitchFamily="34" charset="0"/>
              </a:rPr>
              <a:t>Dziękuję za uwagę!</a:t>
            </a:r>
          </a:p>
        </p:txBody>
      </p:sp>
      <p:sp>
        <p:nvSpPr>
          <p:cNvPr id="8" name="pole tekstowe 7">
            <a:extLst>
              <a:ext uri="{FF2B5EF4-FFF2-40B4-BE49-F238E27FC236}">
                <a16:creationId xmlns:a16="http://schemas.microsoft.com/office/drawing/2014/main" id="{BD3A9966-DFB8-8241-8251-9251FE8F2B9D}"/>
              </a:ext>
            </a:extLst>
          </p:cNvPr>
          <p:cNvSpPr txBox="1"/>
          <p:nvPr/>
        </p:nvSpPr>
        <p:spPr>
          <a:xfrm>
            <a:off x="1451078" y="6063124"/>
            <a:ext cx="4608368" cy="338554"/>
          </a:xfrm>
          <a:prstGeom prst="rect">
            <a:avLst/>
          </a:prstGeom>
          <a:noFill/>
        </p:spPr>
        <p:txBody>
          <a:bodyPr wrap="square" rtlCol="0">
            <a:spAutoFit/>
          </a:bodyPr>
          <a:lstStyle/>
          <a:p>
            <a:r>
              <a:rPr lang="pl-PL" sz="1600" dirty="0">
                <a:solidFill>
                  <a:schemeClr val="bg1"/>
                </a:solidFill>
                <a:latin typeface="Century Gothic" panose="020B0502020202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xmlns="" val="tx"/>
                    </a:ext>
                  </a:extLst>
                </a:hlinkClick>
              </a:rPr>
              <a:t>www.mpo.krakow.pl</a:t>
            </a:r>
            <a:endParaRPr lang="pl-PL" sz="1600" dirty="0">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1" name="Prostokąt 10">
            <a:extLst>
              <a:ext uri="{FF2B5EF4-FFF2-40B4-BE49-F238E27FC236}">
                <a16:creationId xmlns:a16="http://schemas.microsoft.com/office/drawing/2014/main" id="{831D410B-EA0D-D045-A491-5736A8C7796D}"/>
              </a:ext>
            </a:extLst>
          </p:cNvPr>
          <p:cNvSpPr/>
          <p:nvPr/>
        </p:nvSpPr>
        <p:spPr>
          <a:xfrm>
            <a:off x="1451079" y="6667499"/>
            <a:ext cx="4644922" cy="19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78" y="-3176"/>
            <a:ext cx="1252003" cy="885824"/>
          </a:xfrm>
          <a:prstGeom prst="rect">
            <a:avLst/>
          </a:prstGeom>
        </p:spPr>
      </p:pic>
    </p:spTree>
    <p:extLst>
      <p:ext uri="{BB962C8B-B14F-4D97-AF65-F5344CB8AC3E}">
        <p14:creationId xmlns:p14="http://schemas.microsoft.com/office/powerpoint/2010/main" val="2417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zielonego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7</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2"/>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24" name="Grupa 23"/>
          <p:cNvGrpSpPr/>
          <p:nvPr/>
        </p:nvGrpSpPr>
        <p:grpSpPr>
          <a:xfrm>
            <a:off x="3621220" y="1462210"/>
            <a:ext cx="1928571" cy="2619819"/>
            <a:chOff x="4317965" y="3752410"/>
            <a:chExt cx="1368449" cy="1858935"/>
          </a:xfrm>
        </p:grpSpPr>
        <p:pic>
          <p:nvPicPr>
            <p:cNvPr id="28" name="Obraz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30" y="3752410"/>
              <a:ext cx="1359684" cy="1858935"/>
            </a:xfrm>
            <a:prstGeom prst="rect">
              <a:avLst/>
            </a:prstGeom>
            <a:ln>
              <a:noFill/>
            </a:ln>
            <a:effectLst>
              <a:outerShdw blurRad="63500" sx="102000" sy="102000" algn="ctr" rotWithShape="0">
                <a:prstClr val="black">
                  <a:alpha val="40000"/>
                </a:prstClr>
              </a:outerShdw>
            </a:effectLst>
          </p:spPr>
        </p:pic>
        <p:sp>
          <p:nvSpPr>
            <p:cNvPr id="29" name="pole tekstowe 28"/>
            <p:cNvSpPr txBox="1"/>
            <p:nvPr/>
          </p:nvSpPr>
          <p:spPr>
            <a:xfrm>
              <a:off x="4317965" y="4473180"/>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smtClean="0"/>
                <a:t>SZKŁO</a:t>
              </a:r>
              <a:endParaRPr lang="pl-PL" sz="2800" dirty="0"/>
            </a:p>
          </p:txBody>
        </p:sp>
      </p:grpSp>
      <p:grpSp>
        <p:nvGrpSpPr>
          <p:cNvPr id="30" name="Grupa 29"/>
          <p:cNvGrpSpPr/>
          <p:nvPr/>
        </p:nvGrpSpPr>
        <p:grpSpPr>
          <a:xfrm>
            <a:off x="3836040" y="3113271"/>
            <a:ext cx="1389457" cy="2084186"/>
            <a:chOff x="3684174" y="3606200"/>
            <a:chExt cx="1459174" cy="2188761"/>
          </a:xfrm>
        </p:grpSpPr>
        <p:pic>
          <p:nvPicPr>
            <p:cNvPr id="31" name="Picture 3" descr="C:\Users\magdalena.salawa\Desktop\zielony worek.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684174" y="3606200"/>
              <a:ext cx="1459174" cy="2188761"/>
            </a:xfrm>
            <a:prstGeom prst="rect">
              <a:avLst/>
            </a:prstGeom>
            <a:noFill/>
            <a:extLst>
              <a:ext uri="{909E8E84-426E-40DD-AFC4-6F175D3DCCD1}">
                <a14:hiddenFill xmlns:a14="http://schemas.microsoft.com/office/drawing/2010/main">
                  <a:solidFill>
                    <a:srgbClr val="FFFFFF"/>
                  </a:solidFill>
                </a14:hiddenFill>
              </a:ext>
            </a:extLst>
          </p:spPr>
        </p:pic>
        <p:sp>
          <p:nvSpPr>
            <p:cNvPr id="32" name="pole tekstowe 31"/>
            <p:cNvSpPr txBox="1"/>
            <p:nvPr/>
          </p:nvSpPr>
          <p:spPr>
            <a:xfrm>
              <a:off x="3955714" y="4153517"/>
              <a:ext cx="1054929" cy="387863"/>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400" b="1">
                  <a:latin typeface="+mn-lt"/>
                </a:defRPr>
              </a:lvl1pPr>
            </a:lstStyle>
            <a:p>
              <a:r>
                <a:rPr lang="pl-PL" sz="1800" dirty="0" smtClean="0"/>
                <a:t>SZKŁO</a:t>
              </a:r>
              <a:endParaRPr lang="pl-PL" sz="1800" dirty="0"/>
            </a:p>
          </p:txBody>
        </p:sp>
      </p:grpSp>
      <p:grpSp>
        <p:nvGrpSpPr>
          <p:cNvPr id="33" name="Grupa 32"/>
          <p:cNvGrpSpPr/>
          <p:nvPr/>
        </p:nvGrpSpPr>
        <p:grpSpPr>
          <a:xfrm>
            <a:off x="6972572" y="1262458"/>
            <a:ext cx="4211004" cy="3176739"/>
            <a:chOff x="3707904" y="2284538"/>
            <a:chExt cx="4211004" cy="3176739"/>
          </a:xfrm>
        </p:grpSpPr>
        <p:sp>
          <p:nvSpPr>
            <p:cNvPr id="48" name="Objaśnienie prostokątne zaokrąglone 47"/>
            <p:cNvSpPr/>
            <p:nvPr/>
          </p:nvSpPr>
          <p:spPr>
            <a:xfrm>
              <a:off x="3707904" y="2284538"/>
              <a:ext cx="4211004" cy="3176739"/>
            </a:xfrm>
            <a:prstGeom prst="wedgeRoundRectCallout">
              <a:avLst>
                <a:gd name="adj1" fmla="val -97619"/>
                <a:gd name="adj2" fmla="val -14975"/>
                <a:gd name="adj3" fmla="val 16667"/>
              </a:avLst>
            </a:prstGeom>
            <a:solidFill>
              <a:schemeClr val="bg1"/>
            </a:solidFill>
            <a:ln w="38100">
              <a:solidFill>
                <a:srgbClr val="00B05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9" name="Obraz 4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54659" y="2771622"/>
              <a:ext cx="1189289" cy="2409836"/>
            </a:xfrm>
            <a:prstGeom prst="rect">
              <a:avLst/>
            </a:prstGeom>
          </p:spPr>
        </p:pic>
        <p:pic>
          <p:nvPicPr>
            <p:cNvPr id="50" name="Obraz 4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68086" y="2593217"/>
              <a:ext cx="999185" cy="2682648"/>
            </a:xfrm>
            <a:prstGeom prst="rect">
              <a:avLst/>
            </a:prstGeom>
          </p:spPr>
        </p:pic>
        <p:pic>
          <p:nvPicPr>
            <p:cNvPr id="51" name="Obraz 50" descr="Znalezione obrazy dla zapytania ja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67271" y="3336339"/>
              <a:ext cx="1257057" cy="1736471"/>
            </a:xfrm>
            <a:prstGeom prst="rect">
              <a:avLst/>
            </a:prstGeom>
            <a:noFill/>
            <a:ln>
              <a:noFill/>
            </a:ln>
          </p:spPr>
        </p:pic>
      </p:grpSp>
      <p:grpSp>
        <p:nvGrpSpPr>
          <p:cNvPr id="52" name="Grupa 51"/>
          <p:cNvGrpSpPr/>
          <p:nvPr/>
        </p:nvGrpSpPr>
        <p:grpSpPr>
          <a:xfrm>
            <a:off x="2860138" y="4074762"/>
            <a:ext cx="1605049" cy="1605049"/>
            <a:chOff x="849338" y="4443426"/>
            <a:chExt cx="2003175" cy="2003175"/>
          </a:xfrm>
        </p:grpSpPr>
        <p:sp>
          <p:nvSpPr>
            <p:cNvPr id="53" name="Elipsa 52"/>
            <p:cNvSpPr/>
            <p:nvPr/>
          </p:nvSpPr>
          <p:spPr>
            <a:xfrm>
              <a:off x="896278" y="4487709"/>
              <a:ext cx="1953920" cy="1953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4" name="Obraz 5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8965173">
              <a:off x="946599" y="4717653"/>
              <a:ext cx="1853277" cy="1389958"/>
            </a:xfrm>
            <a:prstGeom prst="rect">
              <a:avLst/>
            </a:prstGeom>
          </p:spPr>
        </p:pic>
        <p:sp>
          <p:nvSpPr>
            <p:cNvPr id="55" name="Znak zakazu 54"/>
            <p:cNvSpPr/>
            <p:nvPr/>
          </p:nvSpPr>
          <p:spPr>
            <a:xfrm>
              <a:off x="849338" y="4443426"/>
              <a:ext cx="2003175" cy="2003175"/>
            </a:xfrm>
            <a:prstGeom prst="noSmoking">
              <a:avLst>
                <a:gd name="adj" fmla="val 76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
        <p:nvSpPr>
          <p:cNvPr id="56" name="pole tekstowe 55"/>
          <p:cNvSpPr txBox="1"/>
          <p:nvPr/>
        </p:nvSpPr>
        <p:spPr>
          <a:xfrm>
            <a:off x="5225497" y="4821912"/>
            <a:ext cx="4017280" cy="830997"/>
          </a:xfrm>
          <a:prstGeom prst="rect">
            <a:avLst/>
          </a:prstGeom>
          <a:solidFill>
            <a:srgbClr val="FFFF00"/>
          </a:solidFill>
          <a:effectLst>
            <a:outerShdw blurRad="63500" sx="102000" sy="102000" algn="ctr" rotWithShape="0">
              <a:prstClr val="black">
                <a:alpha val="40000"/>
              </a:prstClr>
            </a:outerShdw>
          </a:effectLst>
        </p:spPr>
        <p:txBody>
          <a:bodyPr wrap="square" rtlCol="0">
            <a:spAutoFit/>
          </a:bodyPr>
          <a:lstStyle/>
          <a:p>
            <a:r>
              <a:rPr lang="pl-PL" sz="1600" b="1" dirty="0" smtClean="0">
                <a:solidFill>
                  <a:srgbClr val="FF0000"/>
                </a:solidFill>
                <a:latin typeface="Arial Narrow" panose="020B0606020202030204" pitchFamily="34" charset="0"/>
              </a:rPr>
              <a:t>NIE WRZUCAMY </a:t>
            </a:r>
          </a:p>
          <a:p>
            <a:r>
              <a:rPr lang="pl-PL" sz="1600" b="1" dirty="0" smtClean="0">
                <a:solidFill>
                  <a:srgbClr val="FF0000"/>
                </a:solidFill>
                <a:latin typeface="Arial Narrow" panose="020B0606020202030204" pitchFamily="34" charset="0"/>
              </a:rPr>
              <a:t>porcelany, ceramiki, szklanek, żarówek, szkła okiennego, szkła zbrojonego.</a:t>
            </a:r>
            <a:endParaRPr lang="pl-PL" sz="1600"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54548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a 33"/>
          <p:cNvGrpSpPr/>
          <p:nvPr/>
        </p:nvGrpSpPr>
        <p:grpSpPr>
          <a:xfrm>
            <a:off x="3563305" y="1262458"/>
            <a:ext cx="1940204" cy="2974466"/>
            <a:chOff x="5461227" y="3593596"/>
            <a:chExt cx="1425923" cy="2176565"/>
          </a:xfrm>
        </p:grpSpPr>
        <p:pic>
          <p:nvPicPr>
            <p:cNvPr id="35" name="Obraz 34"/>
            <p:cNvPicPr>
              <a:picLocks noChangeAspect="1"/>
            </p:cNvPicPr>
            <p:nvPr/>
          </p:nvPicPr>
          <p:blipFill>
            <a:blip r:embed="rId2" cstate="screen">
              <a:duotone>
                <a:prstClr val="black"/>
                <a:srgbClr val="996633">
                  <a:tint val="45000"/>
                  <a:satMod val="400000"/>
                </a:srgbClr>
              </a:duotone>
              <a:extLst>
                <a:ext uri="{28A0092B-C50C-407E-A947-70E740481C1C}">
                  <a14:useLocalDpi xmlns:a14="http://schemas.microsoft.com/office/drawing/2010/main"/>
                </a:ext>
              </a:extLst>
            </a:blip>
            <a:stretch>
              <a:fillRect/>
            </a:stretch>
          </p:blipFill>
          <p:spPr>
            <a:xfrm flipH="1">
              <a:off x="5461227" y="3593596"/>
              <a:ext cx="1425923" cy="2176565"/>
            </a:xfrm>
            <a:prstGeom prst="rect">
              <a:avLst/>
            </a:prstGeom>
            <a:effectLst>
              <a:outerShdw blurRad="50800" dist="38100" dir="2700000" algn="tl" rotWithShape="0">
                <a:prstClr val="black">
                  <a:alpha val="40000"/>
                </a:prstClr>
              </a:outerShdw>
            </a:effectLst>
          </p:spPr>
        </p:pic>
        <p:sp>
          <p:nvSpPr>
            <p:cNvPr id="36" name="pole tekstowe 35"/>
            <p:cNvSpPr txBox="1"/>
            <p:nvPr/>
          </p:nvSpPr>
          <p:spPr>
            <a:xfrm>
              <a:off x="5540428" y="4459396"/>
              <a:ext cx="1314682" cy="371259"/>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800" dirty="0"/>
                <a:t>BIO</a:t>
              </a:r>
            </a:p>
          </p:txBody>
        </p:sp>
      </p:grpSp>
      <p:grpSp>
        <p:nvGrpSpPr>
          <p:cNvPr id="37" name="Grupa 36"/>
          <p:cNvGrpSpPr/>
          <p:nvPr/>
        </p:nvGrpSpPr>
        <p:grpSpPr>
          <a:xfrm>
            <a:off x="4110379" y="3079017"/>
            <a:ext cx="1288644" cy="2076943"/>
            <a:chOff x="5159851" y="3346373"/>
            <a:chExt cx="1353303" cy="2181155"/>
          </a:xfrm>
        </p:grpSpPr>
        <p:pic>
          <p:nvPicPr>
            <p:cNvPr id="38" name="Obraz 37"/>
            <p:cNvPicPr>
              <a:picLocks noChangeAspect="1"/>
            </p:cNvPicPr>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5159851" y="3346373"/>
              <a:ext cx="1353303" cy="2181155"/>
            </a:xfrm>
            <a:prstGeom prst="rect">
              <a:avLst/>
            </a:prstGeom>
          </p:spPr>
        </p:pic>
        <p:sp>
          <p:nvSpPr>
            <p:cNvPr id="39" name="pole tekstowe 38"/>
            <p:cNvSpPr txBox="1"/>
            <p:nvPr/>
          </p:nvSpPr>
          <p:spPr>
            <a:xfrm>
              <a:off x="5440075" y="4084221"/>
              <a:ext cx="1054929" cy="369332"/>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p>
              <a:pPr algn="ctr">
                <a:spcAft>
                  <a:spcPts val="200"/>
                </a:spcAft>
              </a:pPr>
              <a:r>
                <a:rPr lang="pl-PL" sz="1800" b="1" dirty="0">
                  <a:solidFill>
                    <a:schemeClr val="bg1"/>
                  </a:solidFill>
                  <a:latin typeface="+mn-lt"/>
                </a:rPr>
                <a:t>BIO</a:t>
              </a:r>
            </a:p>
          </p:txBody>
        </p:sp>
      </p:grpSp>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brązowego pojemnika lub worka?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8</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5"/>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40" name="Grupa 39"/>
          <p:cNvGrpSpPr/>
          <p:nvPr/>
        </p:nvGrpSpPr>
        <p:grpSpPr>
          <a:xfrm>
            <a:off x="6972572" y="1262457"/>
            <a:ext cx="4211004" cy="3176739"/>
            <a:chOff x="3707904" y="2284538"/>
            <a:chExt cx="4211004" cy="3176739"/>
          </a:xfrm>
        </p:grpSpPr>
        <p:sp>
          <p:nvSpPr>
            <p:cNvPr id="41" name="Objaśnienie prostokątne zaokrąglone 40"/>
            <p:cNvSpPr/>
            <p:nvPr/>
          </p:nvSpPr>
          <p:spPr>
            <a:xfrm>
              <a:off x="3707904" y="2284538"/>
              <a:ext cx="4211004" cy="3176739"/>
            </a:xfrm>
            <a:prstGeom prst="wedgeRoundRectCallout">
              <a:avLst>
                <a:gd name="adj1" fmla="val -98415"/>
                <a:gd name="adj2" fmla="val -14447"/>
                <a:gd name="adj3" fmla="val 16667"/>
              </a:avLst>
            </a:prstGeom>
            <a:solidFill>
              <a:schemeClr val="bg1"/>
            </a:solidFill>
            <a:ln w="38100">
              <a:solidFill>
                <a:srgbClr val="6633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2" name="Obraz 41" descr="C:\Users\tomasz.bator\Pictures\Zdjęcia odpadów\nowe\IMG_6782.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93910" y="3930846"/>
              <a:ext cx="1809072" cy="1177460"/>
            </a:xfrm>
            <a:prstGeom prst="rect">
              <a:avLst/>
            </a:prstGeom>
            <a:noFill/>
            <a:ln>
              <a:noFill/>
            </a:ln>
          </p:spPr>
        </p:pic>
        <p:pic>
          <p:nvPicPr>
            <p:cNvPr id="43" name="Obraz 42"/>
            <p:cNvPicPr>
              <a:picLocks noChangeAspect="1"/>
            </p:cNvPicPr>
            <p:nvPr/>
          </p:nvPicPr>
          <p:blipFill>
            <a:blip r:embed="rId8" cstate="screen">
              <a:lum bright="20000"/>
              <a:extLst>
                <a:ext uri="{28A0092B-C50C-407E-A947-70E740481C1C}">
                  <a14:useLocalDpi xmlns:a14="http://schemas.microsoft.com/office/drawing/2010/main"/>
                </a:ext>
              </a:extLst>
            </a:blip>
            <a:stretch>
              <a:fillRect/>
            </a:stretch>
          </p:blipFill>
          <p:spPr>
            <a:xfrm>
              <a:off x="5945390" y="2579728"/>
              <a:ext cx="1535554" cy="1151797"/>
            </a:xfrm>
            <a:prstGeom prst="rect">
              <a:avLst/>
            </a:prstGeom>
          </p:spPr>
        </p:pic>
        <p:pic>
          <p:nvPicPr>
            <p:cNvPr id="44" name="Obraz 4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72200" y="3930846"/>
              <a:ext cx="829238" cy="1243857"/>
            </a:xfrm>
            <a:prstGeom prst="rect">
              <a:avLst/>
            </a:prstGeom>
          </p:spPr>
        </p:pic>
        <p:pic>
          <p:nvPicPr>
            <p:cNvPr id="45" name="Obraz 4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193910" y="2579728"/>
              <a:ext cx="1296698" cy="1139189"/>
            </a:xfrm>
            <a:prstGeom prst="rect">
              <a:avLst/>
            </a:prstGeom>
          </p:spPr>
        </p:pic>
      </p:grpSp>
      <p:sp>
        <p:nvSpPr>
          <p:cNvPr id="63" name="pole tekstowe 62"/>
          <p:cNvSpPr txBox="1"/>
          <p:nvPr/>
        </p:nvSpPr>
        <p:spPr>
          <a:xfrm>
            <a:off x="5490149" y="4821912"/>
            <a:ext cx="1599549" cy="584775"/>
          </a:xfrm>
          <a:prstGeom prst="rect">
            <a:avLst/>
          </a:prstGeom>
          <a:solidFill>
            <a:srgbClr val="FFFF00"/>
          </a:solidFill>
          <a:effectLst>
            <a:outerShdw blurRad="63500" sx="102000" sy="102000" algn="ctr" rotWithShape="0">
              <a:prstClr val="black">
                <a:alpha val="40000"/>
              </a:prstClr>
            </a:outerShdw>
          </a:effectLst>
        </p:spPr>
        <p:txBody>
          <a:bodyPr wrap="square" rtlCol="0">
            <a:spAutoFit/>
          </a:bodyPr>
          <a:lstStyle/>
          <a:p>
            <a:r>
              <a:rPr lang="pl-PL" sz="1600" b="1" dirty="0" smtClean="0">
                <a:solidFill>
                  <a:srgbClr val="FF0000"/>
                </a:solidFill>
                <a:latin typeface="Arial Narrow" panose="020B0606020202030204" pitchFamily="34" charset="0"/>
              </a:rPr>
              <a:t>NIE WRZUCAMY mięsa ani kości.</a:t>
            </a:r>
            <a:endParaRPr lang="pl-PL" sz="1600" b="1" dirty="0">
              <a:solidFill>
                <a:srgbClr val="FF0000"/>
              </a:solidFill>
              <a:latin typeface="Arial Narrow" panose="020B0606020202030204" pitchFamily="34" charset="0"/>
            </a:endParaRPr>
          </a:p>
        </p:txBody>
      </p:sp>
      <p:grpSp>
        <p:nvGrpSpPr>
          <p:cNvPr id="46" name="Grupa 45"/>
          <p:cNvGrpSpPr/>
          <p:nvPr/>
        </p:nvGrpSpPr>
        <p:grpSpPr>
          <a:xfrm>
            <a:off x="2860138" y="4074762"/>
            <a:ext cx="1603194" cy="1603194"/>
            <a:chOff x="3062930" y="4536721"/>
            <a:chExt cx="2003175" cy="2003175"/>
          </a:xfrm>
          <a:effectLst>
            <a:outerShdw blurRad="63500" sx="102000" sy="102000" algn="ctr" rotWithShape="0">
              <a:prstClr val="black">
                <a:alpha val="40000"/>
              </a:prstClr>
            </a:outerShdw>
          </a:effectLst>
        </p:grpSpPr>
        <p:grpSp>
          <p:nvGrpSpPr>
            <p:cNvPr id="47" name="Grupa 46"/>
            <p:cNvGrpSpPr/>
            <p:nvPr/>
          </p:nvGrpSpPr>
          <p:grpSpPr>
            <a:xfrm>
              <a:off x="3087558" y="4585199"/>
              <a:ext cx="1953920" cy="1953920"/>
              <a:chOff x="3087558" y="4585199"/>
              <a:chExt cx="1953920" cy="1953920"/>
            </a:xfrm>
          </p:grpSpPr>
          <p:sp>
            <p:nvSpPr>
              <p:cNvPr id="60" name="Elipsa 59"/>
              <p:cNvSpPr/>
              <p:nvPr/>
            </p:nvSpPr>
            <p:spPr>
              <a:xfrm>
                <a:off x="3087558" y="4585199"/>
                <a:ext cx="1953920" cy="1953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1" name="Obraz 60"/>
              <p:cNvPicPr>
                <a:picLocks noChangeAspect="1"/>
              </p:cNvPicPr>
              <p:nvPr/>
            </p:nvPicPr>
            <p:blipFill>
              <a:blip r:embed="rId11" cstate="screen">
                <a:extLst>
                  <a:ext uri="{BEBA8EAE-BF5A-486C-A8C5-ECC9F3942E4B}">
                    <a14:imgProps xmlns:a14="http://schemas.microsoft.com/office/drawing/2010/main">
                      <a14:imgLayer r:embed="rId12">
                        <a14:imgEffect>
                          <a14:backgroundRemoval t="9579" b="98364" l="0" r="99148"/>
                        </a14:imgEffect>
                      </a14:imgLayer>
                    </a14:imgProps>
                  </a:ext>
                  <a:ext uri="{28A0092B-C50C-407E-A947-70E740481C1C}">
                    <a14:useLocalDpi xmlns:a14="http://schemas.microsoft.com/office/drawing/2010/main"/>
                  </a:ext>
                </a:extLst>
              </a:blip>
              <a:stretch>
                <a:fillRect/>
              </a:stretch>
            </p:blipFill>
            <p:spPr>
              <a:xfrm rot="20449198">
                <a:off x="3332470" y="5085545"/>
                <a:ext cx="1583633" cy="963377"/>
              </a:xfrm>
              <a:prstGeom prst="rect">
                <a:avLst/>
              </a:prstGeom>
            </p:spPr>
          </p:pic>
          <p:pic>
            <p:nvPicPr>
              <p:cNvPr id="62" name="Obraz 6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7616563" flipH="1" flipV="1">
                <a:off x="3179737" y="4823747"/>
                <a:ext cx="1660815" cy="1523296"/>
              </a:xfrm>
              <a:prstGeom prst="rect">
                <a:avLst/>
              </a:prstGeom>
            </p:spPr>
          </p:pic>
        </p:grpSp>
        <p:sp>
          <p:nvSpPr>
            <p:cNvPr id="59" name="Znak zakazu 58"/>
            <p:cNvSpPr/>
            <p:nvPr/>
          </p:nvSpPr>
          <p:spPr>
            <a:xfrm>
              <a:off x="3062930" y="4536721"/>
              <a:ext cx="2003175" cy="2003175"/>
            </a:xfrm>
            <a:prstGeom prst="noSmoking">
              <a:avLst>
                <a:gd name="adj" fmla="val 76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Tree>
    <p:extLst>
      <p:ext uri="{BB962C8B-B14F-4D97-AF65-F5344CB8AC3E}">
        <p14:creationId xmlns:p14="http://schemas.microsoft.com/office/powerpoint/2010/main" val="18418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a 23"/>
          <p:cNvGrpSpPr/>
          <p:nvPr/>
        </p:nvGrpSpPr>
        <p:grpSpPr>
          <a:xfrm>
            <a:off x="2833944" y="1523032"/>
            <a:ext cx="2624547" cy="2609418"/>
            <a:chOff x="6892678" y="3763864"/>
            <a:chExt cx="1927041" cy="1915933"/>
          </a:xfrm>
        </p:grpSpPr>
        <p:pic>
          <p:nvPicPr>
            <p:cNvPr id="28" name="Picture 2" descr="C:\Users\magdalena.salawa\Desktop\pojemnik grafitowy 1100.png"/>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0" b="100000" l="0" r="100000">
                          <a14:foregroundMark x1="14986" y1="80870" x2="26801" y2="92464"/>
                          <a14:foregroundMark x1="68876" y1="83478" x2="80980" y2="95652"/>
                          <a14:foregroundMark x1="87032" y1="83188" x2="87896" y2="34493"/>
                          <a14:foregroundMark x1="82997" y1="9855" x2="96542" y2="13623"/>
                          <a14:foregroundMark x1="80403" y1="15942" x2="86167" y2="15072"/>
                          <a14:foregroundMark x1="75793" y1="33913" x2="76081" y2="20870"/>
                          <a14:foregroundMark x1="9798" y1="25797" x2="9510" y2="17971"/>
                          <a14:foregroundMark x1="6628" y1="13333" x2="8934" y2="9565"/>
                          <a14:foregroundMark x1="12392" y1="80870" x2="14697" y2="82609"/>
                          <a14:foregroundMark x1="91931" y1="25797" x2="91643" y2="19420"/>
                        </a14:backgroundRemoval>
                      </a14:imgEffect>
                    </a14:imgLayer>
                  </a14:imgProps>
                </a:ext>
                <a:ext uri="{28A0092B-C50C-407E-A947-70E740481C1C}">
                  <a14:useLocalDpi xmlns:a14="http://schemas.microsoft.com/office/drawing/2010/main"/>
                </a:ext>
              </a:extLst>
            </a:blip>
            <a:srcRect/>
            <a:stretch>
              <a:fillRect/>
            </a:stretch>
          </p:blipFill>
          <p:spPr bwMode="auto">
            <a:xfrm>
              <a:off x="6892678" y="3763864"/>
              <a:ext cx="1927041" cy="1915933"/>
            </a:xfrm>
            <a:prstGeom prst="rect">
              <a:avLst/>
            </a:prstGeom>
            <a:noFill/>
            <a:extLst>
              <a:ext uri="{909E8E84-426E-40DD-AFC4-6F175D3DCCD1}">
                <a14:hiddenFill xmlns:a14="http://schemas.microsoft.com/office/drawing/2010/main">
                  <a:solidFill>
                    <a:srgbClr val="FFFFFF"/>
                  </a:solidFill>
                </a14:hiddenFill>
              </a:ext>
            </a:extLst>
          </p:spPr>
        </p:pic>
        <p:sp>
          <p:nvSpPr>
            <p:cNvPr id="29" name="pole tekstowe 28"/>
            <p:cNvSpPr txBox="1"/>
            <p:nvPr/>
          </p:nvSpPr>
          <p:spPr>
            <a:xfrm>
              <a:off x="6960727" y="4245334"/>
              <a:ext cx="1595557" cy="628981"/>
            </a:xfrm>
            <a:prstGeom prst="rect">
              <a:avLst/>
            </a:prstGeom>
            <a:noFill/>
            <a:ln w="38100">
              <a:noFill/>
            </a:ln>
            <a:effectLst>
              <a:outerShdw blurRad="63500" sx="102000" sy="102000" algn="ctr" rotWithShape="0">
                <a:prstClr val="black">
                  <a:alpha val="40000"/>
                </a:prstClr>
              </a:outerShdw>
            </a:effectLst>
          </p:spPr>
          <p:txBody>
            <a:bodyPr wrap="square" rtlCol="0">
              <a:spAutoFit/>
            </a:bodyPr>
            <a:lstStyle>
              <a:defPPr>
                <a:defRPr lang="pl-PL"/>
              </a:defPPr>
              <a:lvl1pPr algn="ctr">
                <a:spcAft>
                  <a:spcPts val="200"/>
                </a:spcAft>
                <a:defRPr sz="1600" b="1">
                  <a:solidFill>
                    <a:schemeClr val="bg1"/>
                  </a:solidFill>
                  <a:latin typeface="+mn-lt"/>
                </a:defRPr>
              </a:lvl1pPr>
            </a:lstStyle>
            <a:p>
              <a:r>
                <a:rPr lang="pl-PL" sz="2400" dirty="0" smtClean="0"/>
                <a:t>ODPADY </a:t>
              </a:r>
            </a:p>
            <a:p>
              <a:r>
                <a:rPr lang="pl-PL" sz="2400" dirty="0" smtClean="0"/>
                <a:t>ZMIESZANE</a:t>
              </a:r>
              <a:endParaRPr lang="pl-PL" sz="2400" dirty="0"/>
            </a:p>
          </p:txBody>
        </p:sp>
      </p:grpSp>
      <p:sp>
        <p:nvSpPr>
          <p:cNvPr id="11" name="pole tekstowe 10">
            <a:extLst>
              <a:ext uri="{FF2B5EF4-FFF2-40B4-BE49-F238E27FC236}">
                <a16:creationId xmlns:a16="http://schemas.microsoft.com/office/drawing/2014/main" id="{62DBDDA9-3FE1-9C46-BCD1-745D98D368A6}"/>
              </a:ext>
            </a:extLst>
          </p:cNvPr>
          <p:cNvSpPr txBox="1"/>
          <p:nvPr/>
        </p:nvSpPr>
        <p:spPr>
          <a:xfrm>
            <a:off x="2985955" y="538135"/>
            <a:ext cx="7170141" cy="400110"/>
          </a:xfrm>
          <a:prstGeom prst="rect">
            <a:avLst/>
          </a:prstGeom>
          <a:noFill/>
        </p:spPr>
        <p:txBody>
          <a:bodyPr wrap="square" rtlCol="0">
            <a:spAutoFit/>
          </a:bodyPr>
          <a:lstStyle/>
          <a:p>
            <a:r>
              <a:rPr lang="pl-PL" sz="2000" b="1" dirty="0" smtClean="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rPr>
              <a:t>Co wrzucamy do czarnego pojemnika?</a:t>
            </a:r>
            <a:endParaRPr lang="pl-PL" sz="2000" b="1" dirty="0">
              <a:solidFill>
                <a:schemeClr val="bg2">
                  <a:lumMod val="10000"/>
                </a:schemeClr>
              </a:solidFill>
              <a:latin typeface="Century Gothic" panose="020B0502020202020204" pitchFamily="34" charset="0"/>
              <a:ea typeface="Open Sans SemiBold" panose="020B0606030504020204" pitchFamily="34" charset="0"/>
              <a:cs typeface="Open Sans SemiBold" panose="020B0606030504020204" pitchFamily="34" charset="0"/>
            </a:endParaRPr>
          </a:p>
        </p:txBody>
      </p:sp>
      <p:sp>
        <p:nvSpPr>
          <p:cNvPr id="23" name="Prostokąt 22">
            <a:extLst>
              <a:ext uri="{FF2B5EF4-FFF2-40B4-BE49-F238E27FC236}">
                <a16:creationId xmlns:a16="http://schemas.microsoft.com/office/drawing/2014/main" id="{A3CDAFDD-E004-7347-B387-0F6C43D1ED83}"/>
              </a:ext>
            </a:extLst>
          </p:cNvPr>
          <p:cNvSpPr/>
          <p:nvPr/>
        </p:nvSpPr>
        <p:spPr>
          <a:xfrm>
            <a:off x="0" y="6368903"/>
            <a:ext cx="12192000" cy="489098"/>
          </a:xfrm>
          <a:prstGeom prst="rect">
            <a:avLst/>
          </a:prstGeom>
          <a:gradFill flip="none" rotWithShape="1">
            <a:gsLst>
              <a:gs pos="0">
                <a:srgbClr val="0E3292"/>
              </a:gs>
              <a:gs pos="63000">
                <a:srgbClr val="0A52A1"/>
              </a:gs>
              <a:gs pos="100000">
                <a:srgbClr val="066DAE"/>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atin typeface="Century Gothic" panose="020B0502020202020204" pitchFamily="34" charset="0"/>
            </a:endParaRPr>
          </a:p>
        </p:txBody>
      </p:sp>
      <p:sp>
        <p:nvSpPr>
          <p:cNvPr id="25" name="Symbol zastępczy numeru slajdu 5">
            <a:extLst>
              <a:ext uri="{FF2B5EF4-FFF2-40B4-BE49-F238E27FC236}">
                <a16:creationId xmlns:a16="http://schemas.microsoft.com/office/drawing/2014/main" id="{2BA395C1-C1C7-2247-B6E6-A9D2A2614201}"/>
              </a:ext>
            </a:extLst>
          </p:cNvPr>
          <p:cNvSpPr>
            <a:spLocks noGrp="1"/>
          </p:cNvSpPr>
          <p:nvPr>
            <p:ph type="sldNum" sz="quarter" idx="12"/>
          </p:nvPr>
        </p:nvSpPr>
        <p:spPr>
          <a:xfrm>
            <a:off x="11582932" y="6406162"/>
            <a:ext cx="513289" cy="365125"/>
          </a:xfrm>
        </p:spPr>
        <p:txBody>
          <a:bodyPr/>
          <a:lstStyle/>
          <a:p>
            <a:pPr algn="ctr"/>
            <a:fld id="{C829B5B8-F4DE-7543-A723-E75504182BC5}" type="slidenum">
              <a:rPr lang="pl-PL" smtClean="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rPr>
              <a:pPr algn="ctr"/>
              <a:t>9</a:t>
            </a:fld>
            <a:endParaRPr lang="pl-PL" dirty="0">
              <a:solidFill>
                <a:schemeClr val="bg1"/>
              </a:solidFill>
              <a:latin typeface="Century Gothic" panose="020B0502020202020204" pitchFamily="34" charset="0"/>
              <a:ea typeface="Open Sans ExtraBold" panose="020B0606030504020204" pitchFamily="34" charset="0"/>
              <a:cs typeface="Open Sans ExtraBold" panose="020B0606030504020204" pitchFamily="34" charset="0"/>
            </a:endParaRPr>
          </a:p>
        </p:txBody>
      </p:sp>
      <p:cxnSp>
        <p:nvCxnSpPr>
          <p:cNvPr id="26" name="Łącznik prosty 25">
            <a:extLst>
              <a:ext uri="{FF2B5EF4-FFF2-40B4-BE49-F238E27FC236}">
                <a16:creationId xmlns:a16="http://schemas.microsoft.com/office/drawing/2014/main" id="{CE58DEC9-2302-B748-A461-F183A04141B2}"/>
              </a:ext>
            </a:extLst>
          </p:cNvPr>
          <p:cNvCxnSpPr/>
          <p:nvPr/>
        </p:nvCxnSpPr>
        <p:spPr>
          <a:xfrm>
            <a:off x="11496676" y="6368902"/>
            <a:ext cx="0" cy="489098"/>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pic>
        <p:nvPicPr>
          <p:cNvPr id="27" name="Obraz 26">
            <a:extLst>
              <a:ext uri="{FF2B5EF4-FFF2-40B4-BE49-F238E27FC236}">
                <a16:creationId xmlns:a16="http://schemas.microsoft.com/office/drawing/2014/main" id="{5D927CD9-ACEA-9D48-AB54-68659A098C41}"/>
              </a:ext>
            </a:extLst>
          </p:cNvPr>
          <p:cNvPicPr>
            <a:picLocks noChangeAspect="1"/>
          </p:cNvPicPr>
          <p:nvPr/>
        </p:nvPicPr>
        <p:blipFill>
          <a:blip r:embed="rId4"/>
          <a:srcRect/>
          <a:stretch/>
        </p:blipFill>
        <p:spPr>
          <a:xfrm>
            <a:off x="1" y="131886"/>
            <a:ext cx="2491152" cy="6726110"/>
          </a:xfrm>
          <a:prstGeom prst="rect">
            <a:avLst/>
          </a:prstGeom>
        </p:spPr>
      </p:pic>
      <p:sp>
        <p:nvSpPr>
          <p:cNvPr id="57" name="Symbol zastępczy stopki 4">
            <a:extLst>
              <a:ext uri="{FF2B5EF4-FFF2-40B4-BE49-F238E27FC236}">
                <a16:creationId xmlns:a16="http://schemas.microsoft.com/office/drawing/2014/main" id="{F7FA8E4F-4B57-4B49-B147-77F0DC7581B7}"/>
              </a:ext>
            </a:extLst>
          </p:cNvPr>
          <p:cNvSpPr>
            <a:spLocks noGrp="1"/>
          </p:cNvSpPr>
          <p:nvPr>
            <p:ph type="ftr" sz="quarter" idx="11"/>
          </p:nvPr>
        </p:nvSpPr>
        <p:spPr>
          <a:xfrm>
            <a:off x="3680548" y="6422479"/>
            <a:ext cx="7591191" cy="365125"/>
          </a:xfrm>
        </p:spPr>
        <p:txBody>
          <a:bodyPr/>
          <a:lstStyle/>
          <a:p>
            <a:pPr algn="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Miejskie Przedsiębiorstwo Oczyszczania Spółka z o.o. w Krakowie  </a:t>
            </a:r>
            <a:r>
              <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   </a:t>
            </a:r>
            <a:r>
              <a:rPr lang="pl-PL" sz="900" dirty="0" smtClean="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rPr>
              <a:t>2022</a:t>
            </a:r>
            <a:endParaRPr lang="pl-PL" sz="900" dirty="0">
              <a:solidFill>
                <a:schemeClr val="bg1">
                  <a:lumMod val="85000"/>
                </a:schemeClr>
              </a:solidFill>
              <a:latin typeface="Century Gothic" panose="020B0502020202020204" pitchFamily="34" charset="0"/>
              <a:ea typeface="Open Sans" panose="020B0606030504020204" pitchFamily="34" charset="0"/>
              <a:cs typeface="Open Sans" panose="020B0606030504020204" pitchFamily="34" charset="0"/>
            </a:endParaRPr>
          </a:p>
        </p:txBody>
      </p:sp>
      <p:pic>
        <p:nvPicPr>
          <p:cNvPr id="58" name="Obraz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76" y="1"/>
            <a:ext cx="1256491" cy="889000"/>
          </a:xfrm>
          <a:prstGeom prst="rect">
            <a:avLst/>
          </a:prstGeom>
        </p:spPr>
      </p:pic>
      <p:grpSp>
        <p:nvGrpSpPr>
          <p:cNvPr id="68" name="Grupa 67"/>
          <p:cNvGrpSpPr/>
          <p:nvPr/>
        </p:nvGrpSpPr>
        <p:grpSpPr>
          <a:xfrm>
            <a:off x="6972572" y="1267367"/>
            <a:ext cx="4211004" cy="3176739"/>
            <a:chOff x="4192495" y="2284538"/>
            <a:chExt cx="4211004" cy="3176739"/>
          </a:xfrm>
        </p:grpSpPr>
        <p:sp>
          <p:nvSpPr>
            <p:cNvPr id="69" name="Objaśnienie prostokątne zaokrąglone 68"/>
            <p:cNvSpPr/>
            <p:nvPr/>
          </p:nvSpPr>
          <p:spPr>
            <a:xfrm>
              <a:off x="4192495" y="2284538"/>
              <a:ext cx="4211004" cy="3176739"/>
            </a:xfrm>
            <a:prstGeom prst="wedgeRoundRectCallout">
              <a:avLst>
                <a:gd name="adj1" fmla="val -98216"/>
                <a:gd name="adj2" fmla="val -13919"/>
                <a:gd name="adj3" fmla="val 16667"/>
              </a:avLst>
            </a:prstGeom>
            <a:solidFill>
              <a:schemeClr val="bg1"/>
            </a:solidFill>
            <a:ln w="38100">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0" name="Obraz 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5646998" y="4106521"/>
              <a:ext cx="1301998" cy="976499"/>
            </a:xfrm>
            <a:prstGeom prst="rect">
              <a:avLst/>
            </a:prstGeom>
          </p:spPr>
        </p:pic>
        <p:grpSp>
          <p:nvGrpSpPr>
            <p:cNvPr id="71" name="Grupa 70"/>
            <p:cNvGrpSpPr/>
            <p:nvPr/>
          </p:nvGrpSpPr>
          <p:grpSpPr>
            <a:xfrm>
              <a:off x="4402133" y="4025437"/>
              <a:ext cx="1223876" cy="917907"/>
              <a:chOff x="4189069" y="2657791"/>
              <a:chExt cx="1223876" cy="917907"/>
            </a:xfrm>
          </p:grpSpPr>
          <p:pic>
            <p:nvPicPr>
              <p:cNvPr id="77" name="Obraz 7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89069" y="2657791"/>
                <a:ext cx="1223876" cy="917907"/>
              </a:xfrm>
              <a:prstGeom prst="rect">
                <a:avLst/>
              </a:prstGeom>
            </p:spPr>
          </p:pic>
          <p:sp>
            <p:nvSpPr>
              <p:cNvPr id="78" name="Elipsa 77"/>
              <p:cNvSpPr/>
              <p:nvPr/>
            </p:nvSpPr>
            <p:spPr>
              <a:xfrm>
                <a:off x="4644008" y="2898587"/>
                <a:ext cx="234999" cy="158717"/>
              </a:xfrm>
              <a:prstGeom prst="ellipse">
                <a:avLst/>
              </a:prstGeom>
              <a:solidFill>
                <a:srgbClr val="BFB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pic>
          <p:nvPicPr>
            <p:cNvPr id="72" name="Obraz 7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1814" y="2674909"/>
              <a:ext cx="1286725" cy="1029129"/>
            </a:xfrm>
            <a:prstGeom prst="rect">
              <a:avLst/>
            </a:prstGeom>
          </p:spPr>
        </p:pic>
        <p:pic>
          <p:nvPicPr>
            <p:cNvPr id="73" name="Obraz 7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261802" y="2589157"/>
              <a:ext cx="1605054" cy="1200631"/>
            </a:xfrm>
            <a:prstGeom prst="rect">
              <a:avLst/>
            </a:prstGeom>
          </p:spPr>
        </p:pic>
        <p:grpSp>
          <p:nvGrpSpPr>
            <p:cNvPr id="74" name="Grupa 73"/>
            <p:cNvGrpSpPr/>
            <p:nvPr/>
          </p:nvGrpSpPr>
          <p:grpSpPr>
            <a:xfrm rot="16200000">
              <a:off x="7102264" y="3905083"/>
              <a:ext cx="951602" cy="1327320"/>
              <a:chOff x="5723478" y="3951623"/>
              <a:chExt cx="951602" cy="1327320"/>
            </a:xfrm>
          </p:grpSpPr>
          <p:pic>
            <p:nvPicPr>
              <p:cNvPr id="75" name="Obraz 7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5566151" y="4211556"/>
                <a:ext cx="1327320" cy="807453"/>
              </a:xfrm>
              <a:prstGeom prst="rect">
                <a:avLst/>
              </a:prstGeom>
            </p:spPr>
          </p:pic>
          <p:pic>
            <p:nvPicPr>
              <p:cNvPr id="76" name="Obraz 7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4291453">
                <a:off x="5680524" y="4139481"/>
                <a:ext cx="1037510" cy="951602"/>
              </a:xfrm>
              <a:prstGeom prst="rect">
                <a:avLst/>
              </a:prstGeom>
            </p:spPr>
          </p:pic>
        </p:grpSp>
      </p:grpSp>
    </p:spTree>
    <p:extLst>
      <p:ext uri="{BB962C8B-B14F-4D97-AF65-F5344CB8AC3E}">
        <p14:creationId xmlns:p14="http://schemas.microsoft.com/office/powerpoint/2010/main" val="5334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Niestandardowy 1">
      <a:dk1>
        <a:srgbClr val="002060"/>
      </a:dk1>
      <a:lt1>
        <a:sysClr val="window" lastClr="FFFFFF"/>
      </a:lt1>
      <a:dk2>
        <a:srgbClr val="002060"/>
      </a:dk2>
      <a:lt2>
        <a:srgbClr val="E7E6E6"/>
      </a:lt2>
      <a:accent1>
        <a:srgbClr val="002060"/>
      </a:accent1>
      <a:accent2>
        <a:srgbClr val="0070C0"/>
      </a:accent2>
      <a:accent3>
        <a:srgbClr val="00B0F0"/>
      </a:accent3>
      <a:accent4>
        <a:srgbClr val="A4D8DD"/>
      </a:accent4>
      <a:accent5>
        <a:srgbClr val="5B9BD5"/>
      </a:accent5>
      <a:accent6>
        <a:srgbClr val="85C0FB"/>
      </a:accent6>
      <a:hlink>
        <a:srgbClr val="0070C0"/>
      </a:hlink>
      <a:folHlink>
        <a:srgbClr val="002060"/>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3026</TotalTime>
  <Words>5092</Words>
  <Application>Microsoft Office PowerPoint</Application>
  <PresentationFormat>Panoramiczny</PresentationFormat>
  <Paragraphs>428</Paragraphs>
  <Slides>64</Slides>
  <Notes>0</Notes>
  <HiddenSlides>0</HiddenSlides>
  <MMClips>0</MMClips>
  <ScaleCrop>false</ScaleCrop>
  <HeadingPairs>
    <vt:vector size="6" baseType="variant">
      <vt:variant>
        <vt:lpstr>Używane czcionki</vt:lpstr>
      </vt:variant>
      <vt:variant>
        <vt:i4>12</vt:i4>
      </vt:variant>
      <vt:variant>
        <vt:lpstr>Motyw</vt:lpstr>
      </vt:variant>
      <vt:variant>
        <vt:i4>1</vt:i4>
      </vt:variant>
      <vt:variant>
        <vt:lpstr>Tytuły slajdów</vt:lpstr>
      </vt:variant>
      <vt:variant>
        <vt:i4>64</vt:i4>
      </vt:variant>
    </vt:vector>
  </HeadingPairs>
  <TitlesOfParts>
    <vt:vector size="77" baseType="lpstr">
      <vt:lpstr>Arial</vt:lpstr>
      <vt:lpstr>Arial Narrow</vt:lpstr>
      <vt:lpstr>Calibri</vt:lpstr>
      <vt:lpstr>Calibri Light</vt:lpstr>
      <vt:lpstr>Century Gothic</vt:lpstr>
      <vt:lpstr>Open Sans</vt:lpstr>
      <vt:lpstr>Open Sans ExtraBold</vt:lpstr>
      <vt:lpstr>Open Sans SemiBold</vt:lpstr>
      <vt:lpstr>Raleway</vt:lpstr>
      <vt:lpstr>Raleway Thin</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Jacek Doroszenko</dc:creator>
  <cp:lastModifiedBy>Piotr Chrobak</cp:lastModifiedBy>
  <cp:revision>296</cp:revision>
  <dcterms:created xsi:type="dcterms:W3CDTF">2018-02-21T11:57:21Z</dcterms:created>
  <dcterms:modified xsi:type="dcterms:W3CDTF">2022-11-21T10:33:57Z</dcterms:modified>
</cp:coreProperties>
</file>