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74.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1"/>
    <p:sldMasterId id="2147483790" r:id="rId2"/>
    <p:sldMasterId id="2147483834" r:id="rId3"/>
    <p:sldMasterId id="2147483837" r:id="rId4"/>
    <p:sldMasterId id="2147483854" r:id="rId5"/>
    <p:sldMasterId id="2147483857" r:id="rId6"/>
    <p:sldMasterId id="2147483874" r:id="rId7"/>
    <p:sldMasterId id="2147483877" r:id="rId8"/>
    <p:sldMasterId id="2147483894" r:id="rId9"/>
    <p:sldMasterId id="2147483897" r:id="rId10"/>
    <p:sldMasterId id="2147483914" r:id="rId11"/>
    <p:sldMasterId id="2147483917" r:id="rId12"/>
    <p:sldMasterId id="2147483946" r:id="rId13"/>
    <p:sldMasterId id="2147486010" r:id="rId14"/>
  </p:sldMasterIdLst>
  <p:notesMasterIdLst>
    <p:notesMasterId r:id="rId54"/>
  </p:notesMasterIdLst>
  <p:handoutMasterIdLst>
    <p:handoutMasterId r:id="rId55"/>
  </p:handoutMasterIdLst>
  <p:sldIdLst>
    <p:sldId id="304" r:id="rId15"/>
    <p:sldId id="1103" r:id="rId16"/>
    <p:sldId id="1104" r:id="rId17"/>
    <p:sldId id="1088" r:id="rId18"/>
    <p:sldId id="1069" r:id="rId19"/>
    <p:sldId id="1093" r:id="rId20"/>
    <p:sldId id="1094" r:id="rId21"/>
    <p:sldId id="1097" r:id="rId22"/>
    <p:sldId id="1067" r:id="rId23"/>
    <p:sldId id="1044" r:id="rId24"/>
    <p:sldId id="1100" r:id="rId25"/>
    <p:sldId id="1054" r:id="rId26"/>
    <p:sldId id="1089" r:id="rId27"/>
    <p:sldId id="1064" r:id="rId28"/>
    <p:sldId id="1070" r:id="rId29"/>
    <p:sldId id="1071" r:id="rId30"/>
    <p:sldId id="1072" r:id="rId31"/>
    <p:sldId id="1073" r:id="rId32"/>
    <p:sldId id="1074" r:id="rId33"/>
    <p:sldId id="1076" r:id="rId34"/>
    <p:sldId id="1075" r:id="rId35"/>
    <p:sldId id="1080" r:id="rId36"/>
    <p:sldId id="1079" r:id="rId37"/>
    <p:sldId id="1077" r:id="rId38"/>
    <p:sldId id="1078" r:id="rId39"/>
    <p:sldId id="1081" r:id="rId40"/>
    <p:sldId id="1082" r:id="rId41"/>
    <p:sldId id="1083" r:id="rId42"/>
    <p:sldId id="1084" r:id="rId43"/>
    <p:sldId id="1085" r:id="rId44"/>
    <p:sldId id="1086" r:id="rId45"/>
    <p:sldId id="1087" r:id="rId46"/>
    <p:sldId id="1099" r:id="rId47"/>
    <p:sldId id="1095" r:id="rId48"/>
    <p:sldId id="1090" r:id="rId49"/>
    <p:sldId id="1092" r:id="rId50"/>
    <p:sldId id="1096" r:id="rId51"/>
    <p:sldId id="986" r:id="rId52"/>
    <p:sldId id="1098" r:id="rId53"/>
  </p:sldIdLst>
  <p:sldSz cx="12192000" cy="6858000"/>
  <p:notesSz cx="6797675" cy="9926638"/>
  <p:defaultTextStyle>
    <a:defPPr>
      <a:defRPr lang="en-GB"/>
    </a:defPPr>
    <a:lvl1pPr algn="l" rtl="0" fontAlgn="base">
      <a:spcBef>
        <a:spcPct val="0"/>
      </a:spcBef>
      <a:spcAft>
        <a:spcPct val="0"/>
      </a:spcAft>
      <a:defRPr sz="2400" b="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MS PGothic" pitchFamily="34" charset="-128"/>
        <a:cs typeface="+mn-cs"/>
      </a:defRPr>
    </a:lvl5pPr>
    <a:lvl6pPr marL="2286000" algn="l" defTabSz="914400" rtl="0" eaLnBrk="1" latinLnBrk="0" hangingPunct="1">
      <a:defRPr sz="2400" b="1" kern="1200">
        <a:solidFill>
          <a:schemeClr val="tx1"/>
        </a:solidFill>
        <a:latin typeface="Arial" pitchFamily="34" charset="0"/>
        <a:ea typeface="MS PGothic" pitchFamily="34" charset="-128"/>
        <a:cs typeface="+mn-cs"/>
      </a:defRPr>
    </a:lvl6pPr>
    <a:lvl7pPr marL="2743200" algn="l" defTabSz="914400" rtl="0" eaLnBrk="1" latinLnBrk="0" hangingPunct="1">
      <a:defRPr sz="2400" b="1" kern="1200">
        <a:solidFill>
          <a:schemeClr val="tx1"/>
        </a:solidFill>
        <a:latin typeface="Arial" pitchFamily="34" charset="0"/>
        <a:ea typeface="MS PGothic" pitchFamily="34" charset="-128"/>
        <a:cs typeface="+mn-cs"/>
      </a:defRPr>
    </a:lvl7pPr>
    <a:lvl8pPr marL="3200400" algn="l" defTabSz="914400" rtl="0" eaLnBrk="1" latinLnBrk="0" hangingPunct="1">
      <a:defRPr sz="2400" b="1" kern="1200">
        <a:solidFill>
          <a:schemeClr val="tx1"/>
        </a:solidFill>
        <a:latin typeface="Arial" pitchFamily="34" charset="0"/>
        <a:ea typeface="MS PGothic" pitchFamily="34" charset="-128"/>
        <a:cs typeface="+mn-cs"/>
      </a:defRPr>
    </a:lvl8pPr>
    <a:lvl9pPr marL="3657600" algn="l" defTabSz="914400" rtl="0" eaLnBrk="1" latinLnBrk="0" hangingPunct="1">
      <a:defRPr sz="2400" b="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sz Bator" initials="T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D1D2E"/>
    <a:srgbClr val="651022"/>
    <a:srgbClr val="ABA8A0"/>
    <a:srgbClr val="F8FCFB"/>
    <a:srgbClr val="0070C0"/>
    <a:srgbClr val="0000FF"/>
    <a:srgbClr val="FF7D25"/>
    <a:srgbClr val="0563C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2" autoAdjust="0"/>
    <p:restoredTop sz="92677" autoAdjust="0"/>
  </p:normalViewPr>
  <p:slideViewPr>
    <p:cSldViewPr>
      <p:cViewPr varScale="1">
        <p:scale>
          <a:sx n="108" d="100"/>
          <a:sy n="108" d="100"/>
        </p:scale>
        <p:origin x="246" y="96"/>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FFA9BB-E9D3-4228-8D40-E37F7340624D}" type="datetimeFigureOut">
              <a:rPr lang="pl-PL" smtClean="0"/>
              <a:t>30.03.2023</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pl-PL"/>
              <a:t>Kraków </a:t>
            </a:r>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5D71482-5854-4F65-8E58-0742352326A5}" type="slidenum">
              <a:rPr lang="pl-PL" smtClean="0"/>
              <a:t>‹#›</a:t>
            </a:fld>
            <a:endParaRPr lang="pl-PL"/>
          </a:p>
        </p:txBody>
      </p:sp>
    </p:spTree>
    <p:extLst>
      <p:ext uri="{BB962C8B-B14F-4D97-AF65-F5344CB8AC3E}">
        <p14:creationId xmlns:p14="http://schemas.microsoft.com/office/powerpoint/2010/main" val="19151885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0118" tIns="45059" rIns="90118" bIns="45059" rtlCol="0"/>
          <a:lstStyle>
            <a:lvl1pPr algn="l">
              <a:defRPr sz="1200"/>
            </a:lvl1pPr>
          </a:lstStyle>
          <a:p>
            <a:pPr>
              <a:defRPr/>
            </a:pPr>
            <a:endParaRPr lang="pl-PL"/>
          </a:p>
        </p:txBody>
      </p:sp>
      <p:sp>
        <p:nvSpPr>
          <p:cNvPr id="3" name="Date Placeholder 2"/>
          <p:cNvSpPr>
            <a:spLocks noGrp="1"/>
          </p:cNvSpPr>
          <p:nvPr>
            <p:ph type="dt" idx="1"/>
          </p:nvPr>
        </p:nvSpPr>
        <p:spPr>
          <a:xfrm>
            <a:off x="3851275" y="0"/>
            <a:ext cx="2944813" cy="496888"/>
          </a:xfrm>
          <a:prstGeom prst="rect">
            <a:avLst/>
          </a:prstGeom>
        </p:spPr>
        <p:txBody>
          <a:bodyPr vert="horz" lIns="90118" tIns="45059" rIns="90118" bIns="45059" rtlCol="0"/>
          <a:lstStyle>
            <a:lvl1pPr algn="r">
              <a:defRPr sz="1200"/>
            </a:lvl1pPr>
          </a:lstStyle>
          <a:p>
            <a:pPr>
              <a:defRPr/>
            </a:pPr>
            <a:fld id="{8F9EAC29-2E11-462B-9BE6-A3CFE2051466}" type="datetimeFigureOut">
              <a:rPr lang="pl-PL"/>
              <a:pPr>
                <a:defRPr/>
              </a:pPr>
              <a:t>30.03.2023</a:t>
            </a:fld>
            <a:endParaRPr lang="pl-PL"/>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118" tIns="45059" rIns="90118" bIns="45059" rtlCol="0" anchor="ctr"/>
          <a:lstStyle/>
          <a:p>
            <a:pPr lvl="0"/>
            <a:endParaRPr lang="pl-PL"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0118" tIns="45059" rIns="90118" bIns="4505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pl-PL" noProof="0"/>
          </a:p>
        </p:txBody>
      </p:sp>
      <p:sp>
        <p:nvSpPr>
          <p:cNvPr id="6" name="Footer Placeholder 5"/>
          <p:cNvSpPr>
            <a:spLocks noGrp="1"/>
          </p:cNvSpPr>
          <p:nvPr>
            <p:ph type="ftr" sz="quarter" idx="4"/>
          </p:nvPr>
        </p:nvSpPr>
        <p:spPr>
          <a:xfrm>
            <a:off x="0" y="9428163"/>
            <a:ext cx="2944813" cy="496887"/>
          </a:xfrm>
          <a:prstGeom prst="rect">
            <a:avLst/>
          </a:prstGeom>
        </p:spPr>
        <p:txBody>
          <a:bodyPr vert="horz" lIns="90118" tIns="45059" rIns="90118" bIns="45059" rtlCol="0" anchor="b"/>
          <a:lstStyle>
            <a:lvl1pPr algn="l">
              <a:defRPr sz="1200"/>
            </a:lvl1pPr>
          </a:lstStyle>
          <a:p>
            <a:pPr>
              <a:defRPr/>
            </a:pPr>
            <a:r>
              <a:rPr lang="pl-PL"/>
              <a:t>Kraków </a:t>
            </a:r>
          </a:p>
        </p:txBody>
      </p:sp>
      <p:sp>
        <p:nvSpPr>
          <p:cNvPr id="7" name="Slide Number Placeholder 6"/>
          <p:cNvSpPr>
            <a:spLocks noGrp="1"/>
          </p:cNvSpPr>
          <p:nvPr>
            <p:ph type="sldNum" sz="quarter" idx="5"/>
          </p:nvPr>
        </p:nvSpPr>
        <p:spPr>
          <a:xfrm>
            <a:off x="3851275" y="9428163"/>
            <a:ext cx="2944813" cy="496887"/>
          </a:xfrm>
          <a:prstGeom prst="rect">
            <a:avLst/>
          </a:prstGeom>
        </p:spPr>
        <p:txBody>
          <a:bodyPr vert="horz" lIns="90118" tIns="45059" rIns="90118" bIns="45059" rtlCol="0" anchor="b"/>
          <a:lstStyle>
            <a:lvl1pPr algn="r">
              <a:defRPr sz="1200"/>
            </a:lvl1pPr>
          </a:lstStyle>
          <a:p>
            <a:pPr>
              <a:defRPr/>
            </a:pPr>
            <a:fld id="{BAFF6DC9-5032-4DFA-8565-3C206CF3A725}" type="slidenum">
              <a:rPr lang="pl-PL"/>
              <a:pPr>
                <a:defRPr/>
              </a:pPr>
              <a:t>‹#›</a:t>
            </a:fld>
            <a:endParaRPr lang="pl-PL"/>
          </a:p>
        </p:txBody>
      </p:sp>
    </p:spTree>
    <p:extLst>
      <p:ext uri="{BB962C8B-B14F-4D97-AF65-F5344CB8AC3E}">
        <p14:creationId xmlns:p14="http://schemas.microsoft.com/office/powerpoint/2010/main" val="338884646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obrazu slajd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70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4FDAFE-4C03-461E-B777-79AA12CD954D}" type="slidenum">
              <a:rPr lang="pl-PL" altLang="pl-PL" smtClean="0"/>
              <a:pPr eaLnBrk="1" hangingPunct="1">
                <a:spcBef>
                  <a:spcPct val="0"/>
                </a:spcBef>
              </a:pPr>
              <a:t>1</a:t>
            </a:fld>
            <a:endParaRPr lang="pl-PL" altLang="pl-PL"/>
          </a:p>
        </p:txBody>
      </p:sp>
      <p:sp>
        <p:nvSpPr>
          <p:cNvPr id="2" name="Symbol zastępczy stopki 1"/>
          <p:cNvSpPr>
            <a:spLocks noGrp="1"/>
          </p:cNvSpPr>
          <p:nvPr>
            <p:ph type="ftr" sz="quarter" idx="10"/>
          </p:nvPr>
        </p:nvSpPr>
        <p:spPr/>
        <p:txBody>
          <a:bodyPr/>
          <a:lstStyle/>
          <a:p>
            <a:pPr>
              <a:defRPr/>
            </a:pPr>
            <a:r>
              <a:rPr lang="pl-PL"/>
              <a:t>Kraków </a:t>
            </a:r>
          </a:p>
        </p:txBody>
      </p:sp>
    </p:spTree>
    <p:extLst>
      <p:ext uri="{BB962C8B-B14F-4D97-AF65-F5344CB8AC3E}">
        <p14:creationId xmlns:p14="http://schemas.microsoft.com/office/powerpoint/2010/main" val="140182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83642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5240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1195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solidFill>
                  <a:prstClr val="black"/>
                </a:solidFill>
              </a:rPr>
              <a:t>Zakopane, 21 maja 2016</a:t>
            </a:r>
          </a:p>
        </p:txBody>
      </p:sp>
    </p:spTree>
    <p:extLst>
      <p:ext uri="{BB962C8B-B14F-4D97-AF65-F5344CB8AC3E}">
        <p14:creationId xmlns:p14="http://schemas.microsoft.com/office/powerpoint/2010/main" val="316904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1290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26930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84978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01717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19287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15281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3838" y="808038"/>
            <a:ext cx="7185026" cy="4041775"/>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smtClean="0"/>
              <a:t>Zakopane, 21 maja 2016</a:t>
            </a:r>
            <a:endParaRPr lang="pl-PL"/>
          </a:p>
        </p:txBody>
      </p:sp>
    </p:spTree>
    <p:extLst>
      <p:ext uri="{BB962C8B-B14F-4D97-AF65-F5344CB8AC3E}">
        <p14:creationId xmlns:p14="http://schemas.microsoft.com/office/powerpoint/2010/main" val="149480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76605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71462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47374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42894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990156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290369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08646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5287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33665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25586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23838" y="808038"/>
            <a:ext cx="7185026" cy="4041775"/>
          </a:xfrm>
        </p:spPr>
      </p:sp>
      <p:sp>
        <p:nvSpPr>
          <p:cNvPr id="3" name="Symbol zastępczy notatek 2"/>
          <p:cNvSpPr>
            <a:spLocks noGrp="1"/>
          </p:cNvSpPr>
          <p:nvPr>
            <p:ph type="body" idx="1"/>
          </p:nvPr>
        </p:nvSpPr>
        <p:spPr/>
        <p:txBody>
          <a:bodyPr/>
          <a:lstStyle/>
          <a:p>
            <a:endParaRPr lang="pl-PL" dirty="0" smtClean="0"/>
          </a:p>
        </p:txBody>
      </p:sp>
      <p:sp>
        <p:nvSpPr>
          <p:cNvPr id="6" name="Symbol zastępczy stopki 5"/>
          <p:cNvSpPr>
            <a:spLocks noGrp="1"/>
          </p:cNvSpPr>
          <p:nvPr>
            <p:ph type="ftr" sz="quarter" idx="10"/>
          </p:nvPr>
        </p:nvSpPr>
        <p:spPr/>
        <p:txBody>
          <a:bodyPr/>
          <a:lstStyle/>
          <a:p>
            <a:pPr>
              <a:defRPr/>
            </a:pPr>
            <a:r>
              <a:rPr lang="pl-PL" smtClean="0"/>
              <a:t>Zakopane, 21 maja 2016</a:t>
            </a:r>
            <a:endParaRPr lang="pl-PL"/>
          </a:p>
        </p:txBody>
      </p:sp>
    </p:spTree>
    <p:extLst>
      <p:ext uri="{BB962C8B-B14F-4D97-AF65-F5344CB8AC3E}">
        <p14:creationId xmlns:p14="http://schemas.microsoft.com/office/powerpoint/2010/main" val="53404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4473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955886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987549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79430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2521851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4458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solidFill>
                  <a:prstClr val="black"/>
                </a:solidFill>
              </a:rPr>
              <a:t>Zakopane, 21 maja 2016</a:t>
            </a:r>
          </a:p>
        </p:txBody>
      </p:sp>
    </p:spTree>
    <p:extLst>
      <p:ext uri="{BB962C8B-B14F-4D97-AF65-F5344CB8AC3E}">
        <p14:creationId xmlns:p14="http://schemas.microsoft.com/office/powerpoint/2010/main" val="338088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66234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66234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9462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dirty="0"/>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147067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0488" y="744538"/>
            <a:ext cx="6616700" cy="3722687"/>
          </a:xfrm>
        </p:spPr>
      </p:sp>
      <p:sp>
        <p:nvSpPr>
          <p:cNvPr id="3" name="Symbol zastępczy notatek 2"/>
          <p:cNvSpPr>
            <a:spLocks noGrp="1"/>
          </p:cNvSpPr>
          <p:nvPr>
            <p:ph type="body" idx="1"/>
          </p:nvPr>
        </p:nvSpPr>
        <p:spPr/>
        <p:txBody>
          <a:bodyPr/>
          <a:lstStyle/>
          <a:p>
            <a:endParaRPr lang="pl-PL"/>
          </a:p>
        </p:txBody>
      </p:sp>
      <p:sp>
        <p:nvSpPr>
          <p:cNvPr id="6" name="Symbol zastępczy stopki 5"/>
          <p:cNvSpPr>
            <a:spLocks noGrp="1"/>
          </p:cNvSpPr>
          <p:nvPr>
            <p:ph type="ftr" sz="quarter" idx="10"/>
          </p:nvPr>
        </p:nvSpPr>
        <p:spPr/>
        <p:txBody>
          <a:bodyPr/>
          <a:lstStyle/>
          <a:p>
            <a:pPr>
              <a:defRPr/>
            </a:pPr>
            <a:r>
              <a:rPr lang="pl-PL"/>
              <a:t>Zakopane, 21 maja 2016</a:t>
            </a:r>
          </a:p>
        </p:txBody>
      </p:sp>
    </p:spTree>
    <p:extLst>
      <p:ext uri="{BB962C8B-B14F-4D97-AF65-F5344CB8AC3E}">
        <p14:creationId xmlns:p14="http://schemas.microsoft.com/office/powerpoint/2010/main" val="349462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3.wmf"/></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1.w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w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w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w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w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w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w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1.w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9371555F-2ABE-4608-914E-E52618460741}"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3"/>
              </a:buClr>
              <a:buFont typeface="Arial" pitchFamily="34" charset="0"/>
              <a:buChar char="•"/>
              <a:tabLst/>
              <a:defRPr sz="2400" b="0"/>
            </a:lvl1pPr>
            <a:lvl2pPr marL="542925" indent="-276225">
              <a:lnSpc>
                <a:spcPts val="2500"/>
              </a:lnSpc>
              <a:buClr>
                <a:schemeClr val="accent3"/>
              </a:buClr>
              <a:buSzPct val="80000"/>
              <a:buFont typeface="Lucida Grande"/>
              <a:buChar char="-"/>
              <a:defRPr b="0"/>
            </a:lvl2pPr>
            <a:lvl3pPr marL="809625" indent="-266700">
              <a:lnSpc>
                <a:spcPts val="2300"/>
              </a:lnSpc>
              <a:buClr>
                <a:schemeClr val="accent3"/>
              </a:buClr>
              <a:buSzPct val="80000"/>
              <a:buFont typeface="Lucida Grande"/>
              <a:buChar char="-"/>
              <a:defRPr b="0"/>
            </a:lvl3pPr>
            <a:lvl4pPr marL="809625" indent="-266700">
              <a:lnSpc>
                <a:spcPts val="2300"/>
              </a:lnSpc>
              <a:buClr>
                <a:schemeClr val="accent3"/>
              </a:buClr>
              <a:buSzPct val="80000"/>
              <a:buFont typeface="Lucida Grande"/>
              <a:buChar char="-"/>
              <a:defRPr b="0"/>
            </a:lvl4pPr>
            <a:lvl5pPr marL="809625" indent="-266700">
              <a:lnSpc>
                <a:spcPts val="2300"/>
              </a:lnSpc>
              <a:buClr>
                <a:schemeClr val="accent3"/>
              </a:buClr>
              <a:buSzPct val="80000"/>
              <a:buFont typeface="Lucida Grande"/>
              <a:buChar char="-"/>
              <a:defRPr b="0" baseline="0"/>
            </a:lvl5pPr>
            <a:lvl6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970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304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869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426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300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EE0D20D7-E1E2-4E19-A444-EBC7706E42AD}"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F73"/>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6"/>
              </a:buClr>
              <a:buFont typeface="Arial" pitchFamily="34" charset="0"/>
              <a:buChar char="•"/>
              <a:tabLst/>
              <a:defRPr sz="2400" b="0"/>
            </a:lvl1pPr>
            <a:lvl2pPr marL="542925" indent="-276225">
              <a:lnSpc>
                <a:spcPts val="2500"/>
              </a:lnSpc>
              <a:buClr>
                <a:schemeClr val="accent6"/>
              </a:buClr>
              <a:buSzPct val="80000"/>
              <a:buFont typeface="Lucida Grande"/>
              <a:buChar char="-"/>
              <a:defRPr b="0"/>
            </a:lvl2pPr>
            <a:lvl3pPr marL="809625" indent="-266700">
              <a:lnSpc>
                <a:spcPts val="2300"/>
              </a:lnSpc>
              <a:buClr>
                <a:schemeClr val="accent6"/>
              </a:buClr>
              <a:buSzPct val="80000"/>
              <a:buFont typeface="Lucida Grande"/>
              <a:buChar char="-"/>
              <a:defRPr b="0"/>
            </a:lvl3pPr>
            <a:lvl4pPr marL="809625" indent="-266700">
              <a:lnSpc>
                <a:spcPts val="2300"/>
              </a:lnSpc>
              <a:buClr>
                <a:schemeClr val="accent6"/>
              </a:buClr>
              <a:buSzPct val="80000"/>
              <a:buFont typeface="Lucida Grande"/>
              <a:buChar char="-"/>
              <a:defRPr b="0"/>
            </a:lvl4pPr>
            <a:lvl5pPr marL="809625" indent="-266700">
              <a:lnSpc>
                <a:spcPts val="2300"/>
              </a:lnSpc>
              <a:buClr>
                <a:schemeClr val="accent6"/>
              </a:buClr>
              <a:buSzPct val="80000"/>
              <a:buFont typeface="Lucida Grande"/>
              <a:buChar char="-"/>
              <a:defRPr b="0" baseline="0"/>
            </a:lvl5pPr>
            <a:lvl6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6"/>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5226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4D4452F1-095B-4BB1-8CAB-2AF4852D77E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6"/>
              </a:buClr>
              <a:buFont typeface="Arial"/>
              <a:buNone/>
              <a:defRPr sz="2400" b="0">
                <a:solidFill>
                  <a:schemeClr val="tx1">
                    <a:lumMod val="65000"/>
                    <a:lumOff val="35000"/>
                  </a:schemeClr>
                </a:solidFill>
              </a:defRPr>
            </a:lvl1pPr>
            <a:lvl2pPr marL="271463" indent="-271463">
              <a:lnSpc>
                <a:spcPts val="2500"/>
              </a:lnSpc>
              <a:buClr>
                <a:schemeClr val="accent6"/>
              </a:buClr>
              <a:buFont typeface="Arial" pitchFamily="34" charset="0"/>
              <a:buChar char="•"/>
              <a:defRPr sz="2200" b="0"/>
            </a:lvl2pPr>
            <a:lvl3pPr marL="531813" indent="-266700">
              <a:lnSpc>
                <a:spcPts val="2300"/>
              </a:lnSpc>
              <a:buClr>
                <a:schemeClr val="accent6"/>
              </a:buClr>
              <a:buSzPct val="80000"/>
              <a:buFont typeface="Lucida Grande"/>
              <a:buChar char="-"/>
              <a:defRPr b="0"/>
            </a:lvl3pPr>
            <a:lvl4pPr marL="534988" indent="-269875">
              <a:lnSpc>
                <a:spcPts val="2300"/>
              </a:lnSpc>
              <a:buClr>
                <a:schemeClr val="accent6"/>
              </a:buClr>
              <a:buSzPct val="80000"/>
              <a:buFont typeface="Lucida Grande"/>
              <a:buChar char="-"/>
              <a:defRPr b="0"/>
            </a:lvl4pPr>
            <a:lvl5pPr marL="534988" indent="-269875">
              <a:lnSpc>
                <a:spcPts val="2300"/>
              </a:lnSpc>
              <a:buClr>
                <a:schemeClr val="accent6"/>
              </a:buClr>
              <a:buSzPct val="80000"/>
              <a:buFont typeface="Lucida Grande"/>
              <a:buChar char="-"/>
              <a:defRPr b="0"/>
            </a:lvl5pPr>
            <a:lvl6pPr marL="538163" indent="-273050">
              <a:buClr>
                <a:schemeClr val="accent6"/>
              </a:buClr>
              <a:buSzPct val="80000"/>
              <a:buFont typeface="Lucida Grande"/>
              <a:buChar char="-"/>
              <a:defRPr/>
            </a:lvl6pPr>
            <a:lvl7pPr marL="538163" indent="-273050">
              <a:buClr>
                <a:schemeClr val="accent6"/>
              </a:buClr>
              <a:buSzPct val="80000"/>
              <a:buFont typeface="Lucida Grande"/>
              <a:buChar char="-"/>
              <a:defRPr/>
            </a:lvl7pPr>
            <a:lvl8pPr marL="538163" indent="-273050">
              <a:buClr>
                <a:schemeClr val="accent6"/>
              </a:buClr>
              <a:buSzPct val="80000"/>
              <a:buFont typeface="Lucida Grande"/>
              <a:buChar char="-"/>
              <a:defRPr/>
            </a:lvl8pPr>
            <a:lvl9pPr marL="538163" indent="-273050">
              <a:buClr>
                <a:schemeClr val="accent6"/>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547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rup Blank Green">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A5FD5C80-35F9-4C71-9047-1D48C634CCDE}"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25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28AF73"/>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11393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40389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4841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4440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5"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425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465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7395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5985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6"/>
              </a:buClr>
              <a:buFont typeface="Arial" pitchFamily="34" charset="0"/>
              <a:buChar char="•"/>
              <a:defRPr sz="2400" b="0" baseline="0">
                <a:latin typeface="+mj-lt"/>
              </a:defRPr>
            </a:lvl1pPr>
            <a:lvl2pPr marL="534988" indent="-268288">
              <a:lnSpc>
                <a:spcPts val="2100"/>
              </a:lnSpc>
              <a:buClr>
                <a:schemeClr val="accent6"/>
              </a:buClr>
              <a:buFont typeface="Times New Roman" pitchFamily="18" charset="0"/>
              <a:buChar char="-"/>
              <a:tabLst/>
              <a:defRPr sz="2000">
                <a:latin typeface="+mj-lt"/>
              </a:defRPr>
            </a:lvl2pPr>
            <a:lvl3pPr marL="801688" indent="-266700">
              <a:lnSpc>
                <a:spcPts val="1900"/>
              </a:lnSpc>
              <a:buClr>
                <a:schemeClr val="accent6"/>
              </a:buClr>
              <a:buFont typeface="Times New Roman" pitchFamily="18" charset="0"/>
              <a:buChar char="-"/>
              <a:defRPr sz="1800">
                <a:latin typeface="+mj-lt"/>
              </a:defRPr>
            </a:lvl3pPr>
            <a:lvl4pPr marL="801688" indent="-266700">
              <a:lnSpc>
                <a:spcPts val="1900"/>
              </a:lnSpc>
              <a:buClr>
                <a:schemeClr val="accent6"/>
              </a:buClr>
              <a:buFont typeface="Times New Roman" pitchFamily="18" charset="0"/>
              <a:buChar char="-"/>
              <a:defRPr sz="1800">
                <a:latin typeface="+mj-lt"/>
              </a:defRPr>
            </a:lvl4pPr>
            <a:lvl5pPr marL="801688" indent="-266700">
              <a:lnSpc>
                <a:spcPts val="1900"/>
              </a:lnSpc>
              <a:buClr>
                <a:schemeClr val="accent6"/>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763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6"/>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2095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625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3289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6"/>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415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4949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794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7757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521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6"/>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604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rup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09600" y="1600201"/>
            <a:ext cx="109728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10"/>
          </p:nvPr>
        </p:nvSpPr>
        <p:spPr>
          <a:xfrm>
            <a:off x="11664951" y="649287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sp>
        <p:nvSpPr>
          <p:cNvPr id="7" name="pole tekstowe 8"/>
          <p:cNvSpPr txBox="1">
            <a:spLocks noChangeArrowheads="1"/>
          </p:cNvSpPr>
          <p:nvPr userDrawn="1"/>
        </p:nvSpPr>
        <p:spPr bwMode="auto">
          <a:xfrm>
            <a:off x="2582333" y="190500"/>
            <a:ext cx="9372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cxnSp>
        <p:nvCxnSpPr>
          <p:cNvPr id="10" name="Łącznik prostoliniowy 9"/>
          <p:cNvCxnSpPr/>
          <p:nvPr userDrawn="1"/>
        </p:nvCxnSpPr>
        <p:spPr>
          <a:xfrm>
            <a:off x="0" y="6399956"/>
            <a:ext cx="12227984"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0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30.03.2023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976660695"/>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30.03.2023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9280126"/>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5B87A29-0D2E-413C-98D1-9D6EB4113A62}" type="datetimeFigureOut">
              <a:rPr lang="pl-PL" smtClean="0"/>
              <a:t>30.03.2023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668923931"/>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5B87A29-0D2E-413C-98D1-9D6EB4113A62}" type="datetimeFigureOut">
              <a:rPr lang="pl-PL" smtClean="0"/>
              <a:t>30.03.2023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224961035"/>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5B87A29-0D2E-413C-98D1-9D6EB4113A62}" type="datetimeFigureOut">
              <a:rPr lang="pl-PL" smtClean="0"/>
              <a:t>30.03.2023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210662565"/>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5B87A29-0D2E-413C-98D1-9D6EB4113A62}" type="datetimeFigureOut">
              <a:rPr lang="pl-PL" smtClean="0"/>
              <a:t>30.03.2023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2787311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9"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906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87A29-0D2E-413C-98D1-9D6EB4113A62}" type="datetimeFigureOut">
              <a:rPr lang="pl-PL" smtClean="0"/>
              <a:t>30.03.2023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758785678"/>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5B87A29-0D2E-413C-98D1-9D6EB4113A62}" type="datetimeFigureOut">
              <a:rPr lang="pl-PL" smtClean="0"/>
              <a:t>30.03.2023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1918885561"/>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5B87A29-0D2E-413C-98D1-9D6EB4113A62}" type="datetimeFigureOut">
              <a:rPr lang="pl-PL" smtClean="0"/>
              <a:t>30.03.2023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3544700013"/>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30.03.2023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246899641"/>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5B87A29-0D2E-413C-98D1-9D6EB4113A62}" type="datetimeFigureOut">
              <a:rPr lang="pl-PL" smtClean="0"/>
              <a:t>30.03.2023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F4B7B3-822E-4689-8802-8F49AF4E1438}" type="slidenum">
              <a:rPr lang="pl-PL" smtClean="0"/>
              <a:t>‹#›</a:t>
            </a:fld>
            <a:endParaRPr lang="pl-PL"/>
          </a:p>
        </p:txBody>
      </p:sp>
    </p:spTree>
    <p:extLst>
      <p:ext uri="{BB962C8B-B14F-4D97-AF65-F5344CB8AC3E}">
        <p14:creationId xmlns:p14="http://schemas.microsoft.com/office/powerpoint/2010/main" val="2539935319"/>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609600" y="1600201"/>
            <a:ext cx="109728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10"/>
          </p:nvPr>
        </p:nvSpPr>
        <p:spPr>
          <a:xfrm>
            <a:off x="11664951" y="649287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sp>
        <p:nvSpPr>
          <p:cNvPr id="7" name="pole tekstowe 8"/>
          <p:cNvSpPr txBox="1">
            <a:spLocks noChangeArrowheads="1"/>
          </p:cNvSpPr>
          <p:nvPr userDrawn="1"/>
        </p:nvSpPr>
        <p:spPr bwMode="auto">
          <a:xfrm>
            <a:off x="2582333" y="190500"/>
            <a:ext cx="9372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cxnSp>
        <p:nvCxnSpPr>
          <p:cNvPr id="10" name="Łącznik prostoliniowy 9"/>
          <p:cNvCxnSpPr/>
          <p:nvPr userDrawn="1"/>
        </p:nvCxnSpPr>
        <p:spPr>
          <a:xfrm>
            <a:off x="0" y="6399956"/>
            <a:ext cx="12227984"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4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pic>
        <p:nvPicPr>
          <p:cNvPr id="14" name="Obraz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336" y="44624"/>
            <a:ext cx="1656184" cy="669098"/>
          </a:xfrm>
          <a:prstGeom prst="rect">
            <a:avLst/>
          </a:prstGeom>
        </p:spPr>
      </p:pic>
      <p:cxnSp>
        <p:nvCxnSpPr>
          <p:cNvPr id="5" name="Łącznik prostoliniowy 4"/>
          <p:cNvCxnSpPr/>
          <p:nvPr/>
        </p:nvCxnSpPr>
        <p:spPr>
          <a:xfrm>
            <a:off x="0" y="764704"/>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ymbol zastępczy numeru slajdu 5"/>
          <p:cNvSpPr>
            <a:spLocks noGrp="1"/>
          </p:cNvSpPr>
          <p:nvPr>
            <p:ph type="sldNum" sz="quarter" idx="10"/>
          </p:nvPr>
        </p:nvSpPr>
        <p:spPr>
          <a:xfrm>
            <a:off x="11604923" y="6453336"/>
            <a:ext cx="539749" cy="365125"/>
          </a:xfrm>
          <a:prstGeom prst="rect">
            <a:avLst/>
          </a:prstGeom>
          <a:solidFill>
            <a:schemeClr val="bg1"/>
          </a:solidFill>
        </p:spPr>
        <p:txBody>
          <a:bodyPr/>
          <a:lstStyle>
            <a:lvl1pPr algn="ctr">
              <a:defRPr>
                <a:solidFill>
                  <a:srgbClr val="C00000"/>
                </a:solidFill>
              </a:defRPr>
            </a:lvl1pPr>
          </a:lstStyle>
          <a:p>
            <a:pPr>
              <a:defRPr/>
            </a:pPr>
            <a:r>
              <a:rPr lang="pl-PL"/>
              <a:t> </a:t>
            </a:r>
            <a:fld id="{7FB743CC-EBE8-4DEE-8FA4-06D24C81ED03}" type="slidenum">
              <a:rPr lang="pl-PL"/>
              <a:pPr>
                <a:defRPr/>
              </a:pPr>
              <a:t>‹#›</a:t>
            </a:fld>
            <a:endParaRPr lang="pl-PL" dirty="0"/>
          </a:p>
        </p:txBody>
      </p:sp>
      <p:cxnSp>
        <p:nvCxnSpPr>
          <p:cNvPr id="10" name="Łącznik prostoliniowy 9"/>
          <p:cNvCxnSpPr/>
          <p:nvPr userDrawn="1"/>
        </p:nvCxnSpPr>
        <p:spPr>
          <a:xfrm>
            <a:off x="0" y="6399956"/>
            <a:ext cx="12175067" cy="0"/>
          </a:xfrm>
          <a:prstGeom prst="line">
            <a:avLst/>
          </a:prstGeom>
          <a:ln w="1270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pole tekstowe 8"/>
          <p:cNvSpPr txBox="1">
            <a:spLocks noChangeArrowheads="1"/>
          </p:cNvSpPr>
          <p:nvPr userDrawn="1"/>
        </p:nvSpPr>
        <p:spPr bwMode="auto">
          <a:xfrm>
            <a:off x="2754991" y="89393"/>
            <a:ext cx="6682019"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a:solidFill>
                  <a:schemeClr val="tx1"/>
                </a:solidFill>
                <a:latin typeface="Calibri" pitchFamily="34" charset="0"/>
              </a:defRPr>
            </a:lvl1pPr>
            <a:lvl2pPr marL="742950" indent="-285750" eaLnBrk="0" hangingPunct="0">
              <a:spcBef>
                <a:spcPct val="20000"/>
              </a:spcBef>
              <a:buFont typeface="Arial" pitchFamily="34" charset="0"/>
              <a:buChar char="–"/>
              <a:defRPr sz="1500">
                <a:solidFill>
                  <a:schemeClr val="tx1"/>
                </a:solidFill>
                <a:latin typeface="Calibri" pitchFamily="34" charset="0"/>
              </a:defRPr>
            </a:lvl2pPr>
            <a:lvl3pPr marL="1143000" indent="-228600" eaLnBrk="0" hangingPunct="0">
              <a:spcBef>
                <a:spcPct val="20000"/>
              </a:spcBef>
              <a:buFont typeface="Arial" pitchFamily="34" charset="0"/>
              <a:buChar char="•"/>
              <a:defRPr sz="1300">
                <a:solidFill>
                  <a:schemeClr val="tx1"/>
                </a:solidFill>
                <a:latin typeface="Calibri" pitchFamily="34" charset="0"/>
              </a:defRPr>
            </a:lvl3pPr>
            <a:lvl4pPr marL="1600200" indent="-228600" eaLnBrk="0" hangingPunct="0">
              <a:spcBef>
                <a:spcPct val="20000"/>
              </a:spcBef>
              <a:buFont typeface="Arial" pitchFamily="34" charset="0"/>
              <a:buChar char="–"/>
              <a:defRPr sz="1100">
                <a:solidFill>
                  <a:schemeClr val="tx1"/>
                </a:solidFill>
                <a:latin typeface="Calibri" pitchFamily="34" charset="0"/>
              </a:defRPr>
            </a:lvl4pPr>
            <a:lvl5pPr marL="2057400" indent="-228600" eaLnBrk="0" hangingPunct="0">
              <a:spcBef>
                <a:spcPct val="20000"/>
              </a:spcBef>
              <a:buFont typeface="Arial" pitchFamily="34" charset="0"/>
              <a:buChar char="»"/>
              <a:defRPr sz="11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1100">
                <a:solidFill>
                  <a:schemeClr val="tx1"/>
                </a:solidFill>
                <a:latin typeface="Calibri" pitchFamily="34" charset="0"/>
              </a:defRPr>
            </a:lvl9pPr>
          </a:lstStyle>
          <a:p>
            <a:pPr algn="ctr" eaLnBrk="1" hangingPunct="1">
              <a:spcBef>
                <a:spcPct val="0"/>
              </a:spcBef>
              <a:buFontTx/>
              <a:buNone/>
            </a:pPr>
            <a:r>
              <a:rPr lang="pl-PL" altLang="pl-PL" sz="1600" i="1" dirty="0">
                <a:latin typeface="Arial" pitchFamily="34" charset="0"/>
              </a:rPr>
              <a:t>Miejskie Przedsiębiorstwo Oczyszczania Spółka z o.o. w Krakowie</a:t>
            </a:r>
          </a:p>
          <a:p>
            <a:pPr algn="ctr" eaLnBrk="1" hangingPunct="1">
              <a:spcBef>
                <a:spcPct val="0"/>
              </a:spcBef>
              <a:buFontTx/>
              <a:buNone/>
            </a:pPr>
            <a:r>
              <a:rPr lang="pl-PL" altLang="pl-PL" sz="1600" i="1" dirty="0">
                <a:latin typeface="Arial" pitchFamily="34" charset="0"/>
              </a:rPr>
              <a:t>ZARZĄDZAJĄCY SYSTEMEM OCZYSZCZANIA MIASTA KRAKOWA</a:t>
            </a:r>
          </a:p>
        </p:txBody>
      </p:sp>
    </p:spTree>
    <p:extLst>
      <p:ext uri="{BB962C8B-B14F-4D97-AF65-F5344CB8AC3E}">
        <p14:creationId xmlns:p14="http://schemas.microsoft.com/office/powerpoint/2010/main" val="26226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3"/>
              </a:buClr>
              <a:buFont typeface="Arial" pitchFamily="34" charset="0"/>
              <a:buChar char="•"/>
              <a:defRPr sz="2400" b="0" baseline="0">
                <a:latin typeface="+mj-lt"/>
              </a:defRPr>
            </a:lvl1pPr>
            <a:lvl2pPr marL="534988" indent="-268288">
              <a:lnSpc>
                <a:spcPts val="2100"/>
              </a:lnSpc>
              <a:buClr>
                <a:schemeClr val="accent3"/>
              </a:buClr>
              <a:buFont typeface="Times New Roman" pitchFamily="18" charset="0"/>
              <a:buChar char="-"/>
              <a:tabLst/>
              <a:defRPr sz="2000">
                <a:latin typeface="+mj-lt"/>
              </a:defRPr>
            </a:lvl2pPr>
            <a:lvl3pPr marL="801688" indent="-266700">
              <a:lnSpc>
                <a:spcPts val="1900"/>
              </a:lnSpc>
              <a:buClr>
                <a:schemeClr val="accent3"/>
              </a:buClr>
              <a:buFont typeface="Times New Roman" pitchFamily="18" charset="0"/>
              <a:buChar char="-"/>
              <a:defRPr sz="1800">
                <a:latin typeface="+mj-lt"/>
              </a:defRPr>
            </a:lvl3pPr>
            <a:lvl4pPr marL="801688" indent="-266700">
              <a:lnSpc>
                <a:spcPts val="1900"/>
              </a:lnSpc>
              <a:buClr>
                <a:schemeClr val="accent3"/>
              </a:buClr>
              <a:buFont typeface="Times New Roman" pitchFamily="18" charset="0"/>
              <a:buChar char="-"/>
              <a:defRPr sz="1800">
                <a:latin typeface="+mj-lt"/>
              </a:defRPr>
            </a:lvl4pPr>
            <a:lvl5pPr marL="801688" indent="-266700">
              <a:lnSpc>
                <a:spcPts val="1900"/>
              </a:lnSpc>
              <a:buClr>
                <a:schemeClr val="accent3"/>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552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3"/>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3653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6"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957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3"/>
          </a:solidFill>
          <a:ln w="19050">
            <a:noFill/>
          </a:ln>
        </p:spPr>
        <p:txBody>
          <a:bodyPr vert="horz" lIns="180000" tIns="180000" rIns="180000" bIns="180000"/>
          <a:lstStyle>
            <a:lvl1pPr marL="0" indent="0">
              <a:lnSpc>
                <a:spcPts val="1950"/>
              </a:lnSpc>
              <a:spcBef>
                <a:spcPts val="0"/>
              </a:spcBef>
              <a:buClr>
                <a:schemeClr val="accent3"/>
              </a:buClr>
              <a:buNone/>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952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3"/>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2"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5805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3"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045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B0CA2DFA-66DA-47B6-BE89-5B3F5ED7195F}"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3"/>
              </a:buClr>
              <a:buFont typeface="Arial"/>
              <a:buNone/>
              <a:defRPr sz="2400" b="0">
                <a:solidFill>
                  <a:schemeClr val="tx1">
                    <a:lumMod val="65000"/>
                    <a:lumOff val="35000"/>
                  </a:schemeClr>
                </a:solidFill>
              </a:defRPr>
            </a:lvl1pPr>
            <a:lvl2pPr marL="271463" indent="-271463">
              <a:lnSpc>
                <a:spcPts val="2500"/>
              </a:lnSpc>
              <a:buClr>
                <a:schemeClr val="accent3"/>
              </a:buClr>
              <a:buFont typeface="Arial" pitchFamily="34" charset="0"/>
              <a:buChar char="•"/>
              <a:defRPr sz="2200" b="0"/>
            </a:lvl2pPr>
            <a:lvl3pPr marL="531813" indent="-266700">
              <a:lnSpc>
                <a:spcPts val="2300"/>
              </a:lnSpc>
              <a:buClr>
                <a:schemeClr val="accent3"/>
              </a:buClr>
              <a:buSzPct val="80000"/>
              <a:buFont typeface="Lucida Grande"/>
              <a:buChar char="-"/>
              <a:defRPr b="0"/>
            </a:lvl3pPr>
            <a:lvl4pPr marL="534988" indent="-269875">
              <a:lnSpc>
                <a:spcPts val="2300"/>
              </a:lnSpc>
              <a:buClr>
                <a:schemeClr val="accent3"/>
              </a:buClr>
              <a:buSzPct val="80000"/>
              <a:buFont typeface="Lucida Grande"/>
              <a:buChar char="-"/>
              <a:defRPr b="0"/>
            </a:lvl4pPr>
            <a:lvl5pPr marL="534988" indent="-269875">
              <a:lnSpc>
                <a:spcPts val="2300"/>
              </a:lnSpc>
              <a:buClr>
                <a:schemeClr val="accent3"/>
              </a:buClr>
              <a:buSzPct val="80000"/>
              <a:buFont typeface="Lucida Grande"/>
              <a:buChar char="-"/>
              <a:defRPr b="0"/>
            </a:lvl5pPr>
            <a:lvl6pPr marL="538163" indent="-273050">
              <a:buClr>
                <a:schemeClr val="accent3"/>
              </a:buClr>
              <a:buSzPct val="80000"/>
              <a:buFont typeface="Lucida Grande"/>
              <a:buChar char="-"/>
              <a:defRPr/>
            </a:lvl6pPr>
            <a:lvl7pPr marL="538163" indent="-273050">
              <a:buClr>
                <a:schemeClr val="accent3"/>
              </a:buClr>
              <a:buSzPct val="80000"/>
              <a:buFont typeface="Lucida Grande"/>
              <a:buChar char="-"/>
              <a:defRPr/>
            </a:lvl7pPr>
            <a:lvl8pPr marL="538163" indent="-273050">
              <a:buClr>
                <a:schemeClr val="accent3"/>
              </a:buClr>
              <a:buSzPct val="80000"/>
              <a:buFont typeface="Lucida Grande"/>
              <a:buChar char="-"/>
              <a:defRPr/>
            </a:lvl8pPr>
            <a:lvl9pPr marL="538163" indent="-273050">
              <a:buClr>
                <a:schemeClr val="accent3"/>
              </a:buClr>
              <a:buSzPct val="80000"/>
              <a:buFont typeface="Lucida Grande"/>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096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33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800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8737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02ABBDCE-83D4-48ED-8CF3-5E298F7EF263}"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D22D7D"/>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1"/>
              </a:buClr>
              <a:buFont typeface="Arial" pitchFamily="34" charset="0"/>
              <a:buChar char="•"/>
              <a:tabLst/>
              <a:defRPr sz="2400" b="0"/>
            </a:lvl1pPr>
            <a:lvl2pPr marL="542925" indent="-276225">
              <a:lnSpc>
                <a:spcPts val="2500"/>
              </a:lnSpc>
              <a:buClr>
                <a:schemeClr val="accent1"/>
              </a:buClr>
              <a:buSzPct val="80000"/>
              <a:buFont typeface="Lucida Grande"/>
              <a:buChar char="-"/>
              <a:defRPr b="0"/>
            </a:lvl2pPr>
            <a:lvl3pPr marL="809625" indent="-266700">
              <a:lnSpc>
                <a:spcPts val="2300"/>
              </a:lnSpc>
              <a:buClr>
                <a:schemeClr val="accent1"/>
              </a:buClr>
              <a:buSzPct val="80000"/>
              <a:buFont typeface="Lucida Grande"/>
              <a:buChar char="-"/>
              <a:defRPr b="0"/>
            </a:lvl3pPr>
            <a:lvl4pPr marL="809625" indent="-266700">
              <a:lnSpc>
                <a:spcPts val="2300"/>
              </a:lnSpc>
              <a:buClr>
                <a:schemeClr val="accent1"/>
              </a:buClr>
              <a:buSzPct val="80000"/>
              <a:buFont typeface="Lucida Grande"/>
              <a:buChar char="-"/>
              <a:defRPr b="0"/>
            </a:lvl4pPr>
            <a:lvl5pPr marL="809625" indent="-266700">
              <a:lnSpc>
                <a:spcPts val="2300"/>
              </a:lnSpc>
              <a:buClr>
                <a:schemeClr val="accent1"/>
              </a:buClr>
              <a:buSzPct val="80000"/>
              <a:buFont typeface="Lucida Grande"/>
              <a:buChar char="-"/>
              <a:defRPr b="0" baseline="0"/>
            </a:lvl5pPr>
            <a:lvl6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1"/>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81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EF10769-F95D-454A-AF8A-4CD267F8CC58}"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D22D7D"/>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1"/>
              </a:buClr>
              <a:buFont typeface="Arial"/>
              <a:buNone/>
              <a:defRPr sz="2400" b="0">
                <a:solidFill>
                  <a:schemeClr val="tx1">
                    <a:lumMod val="65000"/>
                    <a:lumOff val="35000"/>
                  </a:schemeClr>
                </a:solidFill>
              </a:defRPr>
            </a:lvl1pPr>
            <a:lvl2pPr marL="271463" indent="-271463">
              <a:lnSpc>
                <a:spcPts val="2500"/>
              </a:lnSpc>
              <a:buClr>
                <a:schemeClr val="accent1"/>
              </a:buClr>
              <a:buFont typeface="Arial" pitchFamily="34" charset="0"/>
              <a:buChar char="•"/>
              <a:defRPr sz="2200" b="0"/>
            </a:lvl2pPr>
            <a:lvl3pPr marL="531813" indent="-266700">
              <a:lnSpc>
                <a:spcPts val="2300"/>
              </a:lnSpc>
              <a:buClr>
                <a:schemeClr val="accent1"/>
              </a:buClr>
              <a:buSzPct val="80000"/>
              <a:buFont typeface="Lucida Grande"/>
              <a:buChar char="-"/>
              <a:defRPr b="0"/>
            </a:lvl3pPr>
            <a:lvl4pPr marL="534988" indent="-269875">
              <a:lnSpc>
                <a:spcPts val="2300"/>
              </a:lnSpc>
              <a:buClr>
                <a:schemeClr val="accent1"/>
              </a:buClr>
              <a:buSzPct val="80000"/>
              <a:buFont typeface="Lucida Grande"/>
              <a:buChar char="-"/>
              <a:defRPr b="0"/>
            </a:lvl4pPr>
            <a:lvl5pPr marL="534988" indent="-269875">
              <a:lnSpc>
                <a:spcPts val="2300"/>
              </a:lnSpc>
              <a:buClr>
                <a:schemeClr val="accent1"/>
              </a:buClr>
              <a:buSzPct val="80000"/>
              <a:buFont typeface="Lucida Grande"/>
              <a:buChar char="-"/>
              <a:defRPr b="0"/>
            </a:lvl5pPr>
            <a:lvl6pPr marL="538163" indent="-273050">
              <a:buClr>
                <a:schemeClr val="accent1"/>
              </a:buClr>
              <a:buSzPct val="80000"/>
              <a:buFont typeface="Lucida Grande"/>
              <a:buChar char="-"/>
              <a:defRPr/>
            </a:lvl6pPr>
            <a:lvl7pPr marL="538163" indent="-273050">
              <a:buClr>
                <a:schemeClr val="accent1"/>
              </a:buClr>
              <a:buSzPct val="80000"/>
              <a:buFont typeface="Lucida Grande"/>
              <a:buChar char="-"/>
              <a:defRPr/>
            </a:lvl7pPr>
            <a:lvl8pPr marL="538163" indent="-273050">
              <a:buClr>
                <a:schemeClr val="accent1"/>
              </a:buClr>
              <a:buSzPct val="80000"/>
              <a:buFont typeface="Lucida Grande"/>
              <a:buChar char="-"/>
              <a:defRPr/>
            </a:lvl8pPr>
            <a:lvl9pPr marL="538163" indent="-273050">
              <a:buClr>
                <a:schemeClr val="accent1"/>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08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rup Blank Magenta">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75A95C42-8BB1-43D6-8F5D-C49CAB2BD86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293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D22D7D"/>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12855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106427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9649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75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up Blank Orang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4C18E1B-0143-4809-B819-A470EC952B69}"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7"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96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856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820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718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1"/>
              </a:buClr>
              <a:buFont typeface="Arial" pitchFamily="34" charset="0"/>
              <a:buChar char="•"/>
              <a:defRPr sz="2400" b="0" baseline="0">
                <a:latin typeface="+mj-lt"/>
              </a:defRPr>
            </a:lvl1pPr>
            <a:lvl2pPr marL="534988" indent="-268288">
              <a:lnSpc>
                <a:spcPts val="2100"/>
              </a:lnSpc>
              <a:buClr>
                <a:schemeClr val="accent1"/>
              </a:buClr>
              <a:buFont typeface="Times New Roman" pitchFamily="18" charset="0"/>
              <a:buChar char="-"/>
              <a:tabLst/>
              <a:defRPr sz="2000">
                <a:latin typeface="+mj-lt"/>
              </a:defRPr>
            </a:lvl2pPr>
            <a:lvl3pPr marL="801688" indent="-266700">
              <a:lnSpc>
                <a:spcPts val="1900"/>
              </a:lnSpc>
              <a:buClr>
                <a:schemeClr val="accent1"/>
              </a:buClr>
              <a:buFont typeface="Times New Roman" pitchFamily="18" charset="0"/>
              <a:buChar char="-"/>
              <a:defRPr sz="1800">
                <a:latin typeface="+mj-lt"/>
              </a:defRPr>
            </a:lvl3pPr>
            <a:lvl4pPr marL="801688" indent="-266700">
              <a:lnSpc>
                <a:spcPts val="1900"/>
              </a:lnSpc>
              <a:buClr>
                <a:schemeClr val="accent1"/>
              </a:buClr>
              <a:buFont typeface="Times New Roman" pitchFamily="18" charset="0"/>
              <a:buChar char="-"/>
              <a:defRPr sz="1800">
                <a:latin typeface="+mj-lt"/>
              </a:defRPr>
            </a:lvl4pPr>
            <a:lvl5pPr marL="801688" indent="-266700">
              <a:lnSpc>
                <a:spcPts val="1900"/>
              </a:lnSpc>
              <a:buClr>
                <a:schemeClr val="accent1"/>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9155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1"/>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106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Tx/>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8780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4847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1"/>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689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106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567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_Arup_MasterTitle_Solid">
    <p:spTree>
      <p:nvGrpSpPr>
        <p:cNvPr id="1" name=""/>
        <p:cNvGrpSpPr/>
        <p:nvPr/>
      </p:nvGrpSpPr>
      <p:grpSpPr>
        <a:xfrm>
          <a:off x="0" y="0"/>
          <a:ext cx="0" cy="0"/>
          <a:chOff x="0" y="0"/>
          <a:chExt cx="0" cy="0"/>
        </a:xfrm>
      </p:grpSpPr>
      <p:pic>
        <p:nvPicPr>
          <p:cNvPr id="4" name="Picture 5" descr="FinalArupLogo_White_Scaled_For_PPT_300dp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4000" y="6432551"/>
            <a:ext cx="113453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577851" y="3492500"/>
            <a:ext cx="11040533" cy="496888"/>
            <a:chOff x="433388" y="3492811"/>
            <a:chExt cx="8280400" cy="496800"/>
          </a:xfrm>
        </p:grpSpPr>
        <p:sp>
          <p:nvSpPr>
            <p:cNvPr id="6" name="Rectangle 8"/>
            <p:cNvSpPr>
              <a:spLocks noChangeArrowheads="1"/>
            </p:cNvSpPr>
            <p:nvPr userDrawn="1"/>
          </p:nvSpPr>
          <p:spPr bwMode="auto">
            <a:xfrm flipV="1">
              <a:off x="433388" y="3492811"/>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7" name="Rectangle 9"/>
            <p:cNvSpPr>
              <a:spLocks noChangeArrowheads="1"/>
            </p:cNvSpPr>
            <p:nvPr userDrawn="1"/>
          </p:nvSpPr>
          <p:spPr bwMode="auto">
            <a:xfrm flipV="1">
              <a:off x="8534400" y="3492811"/>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8" name="Rectangle 10"/>
            <p:cNvSpPr>
              <a:spLocks noChangeArrowheads="1"/>
            </p:cNvSpPr>
            <p:nvPr userDrawn="1"/>
          </p:nvSpPr>
          <p:spPr bwMode="auto">
            <a:xfrm flipV="1">
              <a:off x="492125" y="3810255"/>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grpSp>
        <p:nvGrpSpPr>
          <p:cNvPr id="9" name="Group 12"/>
          <p:cNvGrpSpPr>
            <a:grpSpLocks/>
          </p:cNvGrpSpPr>
          <p:nvPr userDrawn="1"/>
        </p:nvGrpSpPr>
        <p:grpSpPr bwMode="auto">
          <a:xfrm>
            <a:off x="577851" y="1328739"/>
            <a:ext cx="11040533" cy="496887"/>
            <a:chOff x="433388" y="1328296"/>
            <a:chExt cx="8280400" cy="496800"/>
          </a:xfrm>
        </p:grpSpPr>
        <p:sp>
          <p:nvSpPr>
            <p:cNvPr id="10" name="Rectangle 13"/>
            <p:cNvSpPr>
              <a:spLocks noChangeArrowheads="1"/>
            </p:cNvSpPr>
            <p:nvPr userDrawn="1"/>
          </p:nvSpPr>
          <p:spPr bwMode="auto">
            <a:xfrm>
              <a:off x="433388" y="1328296"/>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1" name="Rectangle 14"/>
            <p:cNvSpPr>
              <a:spLocks noChangeArrowheads="1"/>
            </p:cNvSpPr>
            <p:nvPr userDrawn="1"/>
          </p:nvSpPr>
          <p:spPr bwMode="auto">
            <a:xfrm>
              <a:off x="8534400" y="1328296"/>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2" name="Rectangle 15"/>
            <p:cNvSpPr>
              <a:spLocks noChangeArrowheads="1"/>
            </p:cNvSpPr>
            <p:nvPr userDrawn="1"/>
          </p:nvSpPr>
          <p:spPr bwMode="auto">
            <a:xfrm>
              <a:off x="492125" y="1328296"/>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sp>
        <p:nvSpPr>
          <p:cNvPr id="18" name="Rectangle 2"/>
          <p:cNvSpPr>
            <a:spLocks noGrp="1" noChangeArrowheads="1"/>
          </p:cNvSpPr>
          <p:nvPr>
            <p:ph type="ctrTitle"/>
          </p:nvPr>
        </p:nvSpPr>
        <p:spPr>
          <a:xfrm>
            <a:off x="1023594" y="1883410"/>
            <a:ext cx="10272533" cy="423193"/>
          </a:xfrm>
        </p:spPr>
        <p:txBody>
          <a:bodyPr/>
          <a:lstStyle>
            <a:lvl1pPr>
              <a:defRPr sz="3800" b="1" baseline="0">
                <a:solidFill>
                  <a:schemeClr val="bg1"/>
                </a:solidFill>
                <a:ea typeface="ＭＳ Ｐゴシック" pitchFamily="-105" charset="-128"/>
                <a:cs typeface="ＭＳ Ｐゴシック" pitchFamily="-105" charset="-128"/>
              </a:defRPr>
            </a:lvl1pPr>
          </a:lstStyle>
          <a:p>
            <a:r>
              <a:rPr lang="en-US"/>
              <a:t>Click to edit Master title style</a:t>
            </a:r>
            <a:endParaRPr lang="en-US" dirty="0"/>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36874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063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3"/>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0" marR="0" indent="0" algn="l" defTabSz="914400" rtl="0" eaLnBrk="1" fontAlgn="base" latinLnBrk="0" hangingPunct="1">
              <a:lnSpc>
                <a:spcPct val="100000"/>
              </a:lnSpc>
              <a:spcBef>
                <a:spcPct val="50000"/>
              </a:spcBef>
              <a:spcAft>
                <a:spcPct val="0"/>
              </a:spcAft>
              <a:buClr>
                <a:schemeClr val="accent1"/>
              </a:buClr>
              <a:buSzTx/>
              <a:buFont typeface="Arial"/>
              <a:buNone/>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7159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07BAF04-1AA0-4CBA-B649-66E81CC389D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AE1"/>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2"/>
              </a:buClr>
              <a:buFont typeface="Arial" pitchFamily="34" charset="0"/>
              <a:buChar char="•"/>
              <a:tabLst/>
              <a:defRPr sz="2400" b="0"/>
            </a:lvl1pPr>
            <a:lvl2pPr marL="542925" indent="-276225">
              <a:lnSpc>
                <a:spcPts val="2500"/>
              </a:lnSpc>
              <a:buClr>
                <a:schemeClr val="accent2"/>
              </a:buClr>
              <a:buSzPct val="80000"/>
              <a:buFont typeface="Lucida Grande"/>
              <a:buChar char="-"/>
              <a:defRPr b="0"/>
            </a:lvl2pPr>
            <a:lvl3pPr marL="809625" indent="-266700">
              <a:lnSpc>
                <a:spcPts val="2300"/>
              </a:lnSpc>
              <a:buClr>
                <a:schemeClr val="accent2"/>
              </a:buClr>
              <a:buSzPct val="80000"/>
              <a:buFont typeface="Lucida Grande"/>
              <a:buChar char="-"/>
              <a:defRPr b="0"/>
            </a:lvl3pPr>
            <a:lvl4pPr marL="809625" indent="-266700">
              <a:lnSpc>
                <a:spcPts val="2300"/>
              </a:lnSpc>
              <a:buClr>
                <a:schemeClr val="accent2"/>
              </a:buClr>
              <a:buSzPct val="80000"/>
              <a:buFont typeface="Lucida Grande"/>
              <a:buChar char="-"/>
              <a:defRPr b="0"/>
            </a:lvl4pPr>
            <a:lvl5pPr marL="809625" indent="-266700">
              <a:lnSpc>
                <a:spcPts val="2300"/>
              </a:lnSpc>
              <a:buClr>
                <a:schemeClr val="accent2"/>
              </a:buClr>
              <a:buSzPct val="80000"/>
              <a:buFont typeface="Lucida Grande"/>
              <a:buChar char="-"/>
              <a:defRPr b="0" baseline="0"/>
            </a:lvl5pPr>
            <a:lvl6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2"/>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7689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37FC393C-F504-45B4-8C06-2422327237CD}"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28AAE1"/>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2"/>
              </a:buClr>
              <a:buFont typeface="Arial"/>
              <a:buNone/>
              <a:defRPr sz="2400" b="0">
                <a:solidFill>
                  <a:schemeClr val="tx1">
                    <a:lumMod val="65000"/>
                    <a:lumOff val="35000"/>
                  </a:schemeClr>
                </a:solidFill>
              </a:defRPr>
            </a:lvl1pPr>
            <a:lvl2pPr marL="271463" indent="-271463">
              <a:lnSpc>
                <a:spcPts val="2500"/>
              </a:lnSpc>
              <a:buClr>
                <a:schemeClr val="accent2"/>
              </a:buClr>
              <a:buFont typeface="Arial" pitchFamily="34" charset="0"/>
              <a:buChar char="•"/>
              <a:defRPr sz="2200" b="0"/>
            </a:lvl2pPr>
            <a:lvl3pPr marL="531813" indent="-266700">
              <a:lnSpc>
                <a:spcPts val="2300"/>
              </a:lnSpc>
              <a:buClr>
                <a:schemeClr val="accent2"/>
              </a:buClr>
              <a:buSzPct val="80000"/>
              <a:buFont typeface="Lucida Grande"/>
              <a:buChar char="-"/>
              <a:defRPr b="0"/>
            </a:lvl3pPr>
            <a:lvl4pPr marL="534988" indent="-269875">
              <a:lnSpc>
                <a:spcPts val="2300"/>
              </a:lnSpc>
              <a:buClr>
                <a:schemeClr val="accent2"/>
              </a:buClr>
              <a:buSzPct val="80000"/>
              <a:buFont typeface="Lucida Grande"/>
              <a:buChar char="-"/>
              <a:defRPr b="0"/>
            </a:lvl4pPr>
            <a:lvl5pPr marL="534988" indent="-269875">
              <a:lnSpc>
                <a:spcPts val="2300"/>
              </a:lnSpc>
              <a:buClr>
                <a:schemeClr val="accent2"/>
              </a:buClr>
              <a:buSzPct val="80000"/>
              <a:buFont typeface="Lucida Grande"/>
              <a:buChar char="-"/>
              <a:defRPr b="0"/>
            </a:lvl5pPr>
            <a:lvl6pPr marL="538163" indent="-273050">
              <a:buClr>
                <a:schemeClr val="accent2"/>
              </a:buClr>
              <a:buSzPct val="80000"/>
              <a:buFont typeface="Lucida Grande"/>
              <a:buChar char="-"/>
              <a:defRPr/>
            </a:lvl6pPr>
            <a:lvl7pPr marL="538163" indent="-273050">
              <a:buClr>
                <a:schemeClr val="accent2"/>
              </a:buClr>
              <a:buSzPct val="80000"/>
              <a:buFont typeface="Lucida Grande"/>
              <a:buChar char="-"/>
              <a:defRPr/>
            </a:lvl7pPr>
            <a:lvl8pPr marL="538163" indent="-273050">
              <a:buClr>
                <a:schemeClr val="accent2"/>
              </a:buClr>
              <a:buSzPct val="80000"/>
              <a:buFont typeface="Lucida Grande"/>
              <a:buChar char="-"/>
              <a:defRPr/>
            </a:lvl8pPr>
            <a:lvl9pPr marL="538163" indent="-273050">
              <a:buClr>
                <a:schemeClr val="accent2"/>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7208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rup Blank Blu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F944828-3622-4537-96BC-ECFA59491F9B}"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857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ue_Arup_MasterTitle_Solid">
    <p:spTree>
      <p:nvGrpSpPr>
        <p:cNvPr id="1" name=""/>
        <p:cNvGrpSpPr/>
        <p:nvPr/>
      </p:nvGrpSpPr>
      <p:grpSpPr>
        <a:xfrm>
          <a:off x="0" y="0"/>
          <a:ext cx="0" cy="0"/>
          <a:chOff x="0" y="0"/>
          <a:chExt cx="0" cy="0"/>
        </a:xfrm>
      </p:grpSpPr>
      <p:pic>
        <p:nvPicPr>
          <p:cNvPr id="4" name="Picture 5" descr="FinalArupLogo_White_Scaled_For_PPT_300dp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4000" y="6432551"/>
            <a:ext cx="113453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577851" y="3492500"/>
            <a:ext cx="11040533" cy="496888"/>
            <a:chOff x="433388" y="3492811"/>
            <a:chExt cx="8280400" cy="496800"/>
          </a:xfrm>
        </p:grpSpPr>
        <p:sp>
          <p:nvSpPr>
            <p:cNvPr id="6" name="Rectangle 8"/>
            <p:cNvSpPr>
              <a:spLocks noChangeArrowheads="1"/>
            </p:cNvSpPr>
            <p:nvPr userDrawn="1"/>
          </p:nvSpPr>
          <p:spPr bwMode="auto">
            <a:xfrm flipV="1">
              <a:off x="433388" y="3492811"/>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7" name="Rectangle 9"/>
            <p:cNvSpPr>
              <a:spLocks noChangeArrowheads="1"/>
            </p:cNvSpPr>
            <p:nvPr userDrawn="1"/>
          </p:nvSpPr>
          <p:spPr bwMode="auto">
            <a:xfrm flipV="1">
              <a:off x="8534400" y="3492811"/>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8" name="Rectangle 10"/>
            <p:cNvSpPr>
              <a:spLocks noChangeArrowheads="1"/>
            </p:cNvSpPr>
            <p:nvPr userDrawn="1"/>
          </p:nvSpPr>
          <p:spPr bwMode="auto">
            <a:xfrm flipV="1">
              <a:off x="492125" y="3810255"/>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grpSp>
        <p:nvGrpSpPr>
          <p:cNvPr id="9" name="Group 12"/>
          <p:cNvGrpSpPr>
            <a:grpSpLocks/>
          </p:cNvGrpSpPr>
          <p:nvPr userDrawn="1"/>
        </p:nvGrpSpPr>
        <p:grpSpPr bwMode="auto">
          <a:xfrm>
            <a:off x="577851" y="1328739"/>
            <a:ext cx="11040533" cy="496887"/>
            <a:chOff x="433388" y="1328296"/>
            <a:chExt cx="8280400" cy="496800"/>
          </a:xfrm>
        </p:grpSpPr>
        <p:sp>
          <p:nvSpPr>
            <p:cNvPr id="10" name="Rectangle 13"/>
            <p:cNvSpPr>
              <a:spLocks noChangeArrowheads="1"/>
            </p:cNvSpPr>
            <p:nvPr userDrawn="1"/>
          </p:nvSpPr>
          <p:spPr bwMode="auto">
            <a:xfrm>
              <a:off x="433388" y="1328296"/>
              <a:ext cx="179387"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1" name="Rectangle 14"/>
            <p:cNvSpPr>
              <a:spLocks noChangeArrowheads="1"/>
            </p:cNvSpPr>
            <p:nvPr userDrawn="1"/>
          </p:nvSpPr>
          <p:spPr bwMode="auto">
            <a:xfrm>
              <a:off x="8534400" y="1328296"/>
              <a:ext cx="179388" cy="496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sp>
          <p:nvSpPr>
            <p:cNvPr id="12" name="Rectangle 15"/>
            <p:cNvSpPr>
              <a:spLocks noChangeArrowheads="1"/>
            </p:cNvSpPr>
            <p:nvPr userDrawn="1"/>
          </p:nvSpPr>
          <p:spPr bwMode="auto">
            <a:xfrm>
              <a:off x="492125" y="1328296"/>
              <a:ext cx="8101013" cy="17935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2400" b="1">
                  <a:solidFill>
                    <a:schemeClr val="tx1"/>
                  </a:solidFill>
                  <a:latin typeface="Arial" pitchFamily="34" charset="0"/>
                  <a:ea typeface="MS PGothic" pitchFamily="34" charset="-128"/>
                </a:defRPr>
              </a:lvl1pPr>
              <a:lvl2pPr marL="742950" indent="-285750" algn="ctr" eaLnBrk="0" hangingPunct="0">
                <a:defRPr sz="2400" b="1">
                  <a:solidFill>
                    <a:schemeClr val="tx1"/>
                  </a:solidFill>
                  <a:latin typeface="Arial" pitchFamily="34" charset="0"/>
                  <a:ea typeface="MS PGothic" pitchFamily="34" charset="-128"/>
                </a:defRPr>
              </a:lvl2pPr>
              <a:lvl3pPr marL="1143000" indent="-228600" algn="ctr" eaLnBrk="0" hangingPunct="0">
                <a:defRPr sz="2400" b="1">
                  <a:solidFill>
                    <a:schemeClr val="tx1"/>
                  </a:solidFill>
                  <a:latin typeface="Arial" pitchFamily="34" charset="0"/>
                  <a:ea typeface="MS PGothic" pitchFamily="34" charset="-128"/>
                </a:defRPr>
              </a:lvl3pPr>
              <a:lvl4pPr marL="1600200" indent="-228600" algn="ctr" eaLnBrk="0" hangingPunct="0">
                <a:defRPr sz="2400" b="1">
                  <a:solidFill>
                    <a:schemeClr val="tx1"/>
                  </a:solidFill>
                  <a:latin typeface="Arial" pitchFamily="34" charset="0"/>
                  <a:ea typeface="MS PGothic" pitchFamily="34" charset="-128"/>
                </a:defRPr>
              </a:lvl4pPr>
              <a:lvl5pPr marL="2057400" indent="-228600" algn="ctr" eaLnBrk="0" hangingPunct="0">
                <a:defRPr sz="24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endParaRPr lang="en-US" altLang="pl-PL" sz="1800" b="0">
                <a:solidFill>
                  <a:srgbClr val="FFFFFF"/>
                </a:solidFill>
                <a:latin typeface="Times New Roman" pitchFamily="18" charset="0"/>
              </a:endParaRPr>
            </a:p>
          </p:txBody>
        </p:sp>
      </p:grpSp>
      <p:sp>
        <p:nvSpPr>
          <p:cNvPr id="18" name="Rectangle 2"/>
          <p:cNvSpPr>
            <a:spLocks noGrp="1" noChangeArrowheads="1"/>
          </p:cNvSpPr>
          <p:nvPr>
            <p:ph type="ctrTitle"/>
          </p:nvPr>
        </p:nvSpPr>
        <p:spPr>
          <a:xfrm>
            <a:off x="1023594" y="1883410"/>
            <a:ext cx="10272533" cy="423193"/>
          </a:xfrm>
        </p:spPr>
        <p:txBody>
          <a:bodyPr/>
          <a:lstStyle>
            <a:lvl1pPr>
              <a:defRPr sz="3800" b="1" baseline="0">
                <a:solidFill>
                  <a:schemeClr val="bg1"/>
                </a:solidFill>
                <a:ea typeface="ＭＳ Ｐゴシック" pitchFamily="-105" charset="-128"/>
                <a:cs typeface="ＭＳ Ｐゴシック" pitchFamily="-105" charset="-128"/>
              </a:defRPr>
            </a:lvl1pPr>
          </a:lstStyle>
          <a:p>
            <a:r>
              <a:rPr lang="en-US"/>
              <a:t>Click to edit Master title style</a:t>
            </a:r>
            <a:endParaRPr lang="en-US" dirty="0"/>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182339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lue_Arup_Master_InsertObject">
    <p:spTree>
      <p:nvGrpSpPr>
        <p:cNvPr id="1" name=""/>
        <p:cNvGrpSpPr/>
        <p:nvPr/>
      </p:nvGrpSpPr>
      <p:grpSpPr>
        <a:xfrm>
          <a:off x="0" y="0"/>
          <a:ext cx="0" cy="0"/>
          <a:chOff x="0" y="0"/>
          <a:chExt cx="0" cy="0"/>
        </a:xfrm>
      </p:grpSpPr>
      <p:sp>
        <p:nvSpPr>
          <p:cNvPr id="4" name="Slide Number Placeholder 14"/>
          <p:cNvSpPr txBox="1">
            <a:spLocks/>
          </p:cNvSpPr>
          <p:nvPr userDrawn="1"/>
        </p:nvSpPr>
        <p:spPr>
          <a:xfrm>
            <a:off x="0" y="6457950"/>
            <a:ext cx="383117" cy="215900"/>
          </a:xfrm>
          <a:prstGeom prst="rect">
            <a:avLst/>
          </a:prstGeom>
        </p:spPr>
        <p:txBody>
          <a:bodyPr lIns="0" tIns="0" rIns="0" bIns="0" anchor="b"/>
          <a:lstStyle>
            <a:lvl1pPr algn="r">
              <a:defRPr sz="800">
                <a:solidFill>
                  <a:schemeClr val="tx1"/>
                </a:solidFill>
              </a:defRPr>
            </a:lvl1pPr>
          </a:lstStyle>
          <a:p>
            <a:pPr eaLnBrk="0" fontAlgn="auto" hangingPunct="0">
              <a:spcBef>
                <a:spcPts val="0"/>
              </a:spcBef>
              <a:spcAft>
                <a:spcPts val="0"/>
              </a:spcAft>
              <a:defRPr/>
            </a:pPr>
            <a:fld id="{7AC5CDD7-E1CC-4DB1-A1D1-B2CD6521CCA4}" type="slidenum">
              <a:rPr lang="en-US" sz="800" smtClean="0">
                <a:solidFill>
                  <a:schemeClr val="bg1"/>
                </a:solidFill>
                <a:latin typeface="Arial"/>
                <a:ea typeface="+mn-ea"/>
              </a:rPr>
              <a:pPr eaLnBrk="0" fontAlgn="auto" hangingPunct="0">
                <a:spcBef>
                  <a:spcPts val="0"/>
                </a:spcBef>
                <a:spcAft>
                  <a:spcPts val="0"/>
                </a:spcAft>
                <a:defRPr/>
              </a:pPr>
              <a:t>‹#›</a:t>
            </a:fld>
            <a:r>
              <a:rPr lang="en-US" sz="800" dirty="0">
                <a:solidFill>
                  <a:schemeClr val="bg1"/>
                </a:solidFill>
                <a:latin typeface="Arial"/>
                <a:ea typeface="+mn-ea"/>
              </a:rPr>
              <a:t>  </a:t>
            </a: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8277"/>
            <a:ext cx="11091333" cy="4503737"/>
          </a:xfrm>
          <a:prstGeom prst="rect">
            <a:avLst/>
          </a:prstGeom>
        </p:spPr>
        <p:txBody>
          <a:bodyPr/>
          <a:lstStyle>
            <a:lvl1pPr>
              <a:buClr>
                <a:schemeClr val="accent2"/>
              </a:buClr>
              <a:buFont typeface="Wingdings" pitchFamily="2" charset="2"/>
              <a:buChar char="§"/>
              <a:defRPr/>
            </a:lvl1pPr>
            <a:lvl2pPr marL="627063" indent="-271463">
              <a:lnSpc>
                <a:spcPts val="2500"/>
              </a:lnSpc>
              <a:buClr>
                <a:schemeClr val="accent2"/>
              </a:buClr>
              <a:defRPr/>
            </a:lvl2pPr>
            <a:lvl3pPr marL="893763" indent="-266700">
              <a:lnSpc>
                <a:spcPts val="2300"/>
              </a:lnSpc>
              <a:buClr>
                <a:schemeClr val="accent2"/>
              </a:buClr>
              <a:defRPr/>
            </a:lvl3pPr>
            <a:lvl4pPr marL="896938" indent="-269875">
              <a:lnSpc>
                <a:spcPts val="2300"/>
              </a:lnSpc>
              <a:buClr>
                <a:schemeClr val="accent2"/>
              </a:buClr>
              <a:defRPr/>
            </a:lvl4pPr>
            <a:lvl5pPr marL="896938" indent="-269875">
              <a:lnSpc>
                <a:spcPts val="2300"/>
              </a:lnSpc>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2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ue_Arup_MasterSmallTitle_2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22350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pic>
        <p:nvPicPr>
          <p:cNvPr id="4" name="Picture 2" descr="C:\Users\izabela.koterba\Desktop\logotyp\logo.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4" y="77788"/>
            <a:ext cx="26119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oliniowy 4"/>
          <p:cNvCxnSpPr/>
          <p:nvPr userDrawn="1"/>
        </p:nvCxnSpPr>
        <p:spPr>
          <a:xfrm>
            <a:off x="52917" y="765175"/>
            <a:ext cx="1217506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ctrTitle"/>
          </p:nvPr>
        </p:nvSpPr>
        <p:spPr>
          <a:xfrm>
            <a:off x="914400" y="2130430"/>
            <a:ext cx="10363200" cy="423193"/>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pl-PL"/>
              <a:t>Kliknij, aby edytować styl wzorca podtytułu</a:t>
            </a:r>
          </a:p>
        </p:txBody>
      </p:sp>
      <p:sp>
        <p:nvSpPr>
          <p:cNvPr id="6" name="Symbol zastępczy numeru slajdu 5"/>
          <p:cNvSpPr>
            <a:spLocks noGrp="1"/>
          </p:cNvSpPr>
          <p:nvPr>
            <p:ph type="sldNum" sz="quarter" idx="10"/>
          </p:nvPr>
        </p:nvSpPr>
        <p:spPr>
          <a:xfrm>
            <a:off x="11664952" y="6508751"/>
            <a:ext cx="563033" cy="365125"/>
          </a:xfrm>
          <a:prstGeom prst="rect">
            <a:avLst/>
          </a:prstGeom>
          <a:solidFill>
            <a:schemeClr val="bg1"/>
          </a:solidFill>
        </p:spPr>
        <p:txBody>
          <a:bodyPr/>
          <a:lstStyle>
            <a:lvl1pPr algn="ctr">
              <a:defRPr>
                <a:solidFill>
                  <a:srgbClr val="C00000"/>
                </a:solidFill>
              </a:defRPr>
            </a:lvl1pPr>
          </a:lstStyle>
          <a:p>
            <a:pPr>
              <a:defRPr/>
            </a:pPr>
            <a:r>
              <a:rPr lang="pl-PL"/>
              <a:t> </a:t>
            </a:r>
            <a:fld id="{DD353601-B132-404E-A02D-C870F15E7017}" type="slidenum">
              <a:rPr lang="pl-PL"/>
              <a:pPr>
                <a:defRPr/>
              </a:pPr>
              <a:t>‹#›</a:t>
            </a:fld>
            <a:endParaRPr lang="pl-PL" dirty="0"/>
          </a:p>
        </p:txBody>
      </p:sp>
    </p:spTree>
    <p:extLst>
      <p:ext uri="{BB962C8B-B14F-4D97-AF65-F5344CB8AC3E}">
        <p14:creationId xmlns:p14="http://schemas.microsoft.com/office/powerpoint/2010/main" val="10338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28AAE1"/>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6172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ue_Arup_Master_InsertObject">
    <p:spTree>
      <p:nvGrpSpPr>
        <p:cNvPr id="1" name=""/>
        <p:cNvGrpSpPr/>
        <p:nvPr/>
      </p:nvGrpSpPr>
      <p:grpSpPr>
        <a:xfrm>
          <a:off x="0" y="0"/>
          <a:ext cx="0" cy="0"/>
          <a:chOff x="0" y="0"/>
          <a:chExt cx="0" cy="0"/>
        </a:xfrm>
      </p:grpSpPr>
      <p:sp>
        <p:nvSpPr>
          <p:cNvPr id="4" name="Slide Number Placeholder 14"/>
          <p:cNvSpPr txBox="1">
            <a:spLocks/>
          </p:cNvSpPr>
          <p:nvPr userDrawn="1"/>
        </p:nvSpPr>
        <p:spPr>
          <a:xfrm>
            <a:off x="0" y="6457950"/>
            <a:ext cx="383117" cy="215900"/>
          </a:xfrm>
          <a:prstGeom prst="rect">
            <a:avLst/>
          </a:prstGeom>
        </p:spPr>
        <p:txBody>
          <a:bodyPr lIns="0" tIns="0" rIns="0" bIns="0" anchor="b"/>
          <a:lstStyle>
            <a:lvl1pPr algn="r">
              <a:defRPr sz="800">
                <a:solidFill>
                  <a:schemeClr val="tx1"/>
                </a:solidFill>
              </a:defRPr>
            </a:lvl1pPr>
          </a:lstStyle>
          <a:p>
            <a:pPr eaLnBrk="0" fontAlgn="auto" hangingPunct="0">
              <a:spcBef>
                <a:spcPts val="0"/>
              </a:spcBef>
              <a:spcAft>
                <a:spcPts val="0"/>
              </a:spcAft>
              <a:defRPr/>
            </a:pPr>
            <a:fld id="{9B2A14B7-69B6-47EB-B056-AB218DCC983C}" type="slidenum">
              <a:rPr lang="en-US" sz="800" smtClean="0">
                <a:solidFill>
                  <a:schemeClr val="bg1"/>
                </a:solidFill>
                <a:latin typeface="Arial"/>
                <a:ea typeface="+mn-ea"/>
              </a:rPr>
              <a:pPr eaLnBrk="0" fontAlgn="auto" hangingPunct="0">
                <a:spcBef>
                  <a:spcPts val="0"/>
                </a:spcBef>
                <a:spcAft>
                  <a:spcPts val="0"/>
                </a:spcAft>
                <a:defRPr/>
              </a:pPr>
              <a:t>‹#›</a:t>
            </a:fld>
            <a:r>
              <a:rPr lang="en-US" sz="800" dirty="0">
                <a:solidFill>
                  <a:schemeClr val="bg1"/>
                </a:solidFill>
                <a:latin typeface="Arial"/>
                <a:ea typeface="+mn-ea"/>
              </a:rPr>
              <a:t>  </a:t>
            </a: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60918" y="1438277"/>
            <a:ext cx="11091333" cy="4503737"/>
          </a:xfrm>
          <a:prstGeom prst="rect">
            <a:avLst/>
          </a:prstGeom>
        </p:spPr>
        <p:txBody>
          <a:bodyPr/>
          <a:lstStyle>
            <a:lvl1pPr>
              <a:buClr>
                <a:schemeClr val="accent2"/>
              </a:buClr>
              <a:buFont typeface="Wingdings" pitchFamily="2" charset="2"/>
              <a:buChar char="§"/>
              <a:defRPr/>
            </a:lvl1pPr>
            <a:lvl2pPr marL="627063" indent="-271463">
              <a:lnSpc>
                <a:spcPts val="2500"/>
              </a:lnSpc>
              <a:buClr>
                <a:schemeClr val="accent2"/>
              </a:buClr>
              <a:defRPr/>
            </a:lvl2pPr>
            <a:lvl3pPr marL="893763" indent="-266700">
              <a:lnSpc>
                <a:spcPts val="2300"/>
              </a:lnSpc>
              <a:buClr>
                <a:schemeClr val="accent2"/>
              </a:buClr>
              <a:defRPr/>
            </a:lvl3pPr>
            <a:lvl4pPr marL="896938" indent="-269875">
              <a:lnSpc>
                <a:spcPts val="2300"/>
              </a:lnSpc>
              <a:buClr>
                <a:schemeClr val="accent2"/>
              </a:buClr>
              <a:defRPr/>
            </a:lvl4pPr>
            <a:lvl5pPr marL="896938" indent="-269875">
              <a:lnSpc>
                <a:spcPts val="2300"/>
              </a:lnSpc>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6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42489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877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61776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8546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8546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3664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36646"/>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219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839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858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Arial" pitchFamily="34" charset="0"/>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481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2"/>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5031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rgbClr val="28AAE1"/>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4390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46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_Arup_MasterSmallTitle_2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2"/>
              </a:buClr>
              <a:buFont typeface="Wingdings" pitchFamily="2" charset="2"/>
              <a:buChar char="§"/>
              <a:defRPr sz="2400" b="0" baseline="0">
                <a:latin typeface="+mj-lt"/>
              </a:defRPr>
            </a:lvl1pPr>
            <a:lvl2pPr marL="534988" indent="-268288">
              <a:lnSpc>
                <a:spcPts val="2100"/>
              </a:lnSpc>
              <a:buClr>
                <a:schemeClr val="accent2"/>
              </a:buClr>
              <a:buFont typeface="Times New Roman" pitchFamily="18" charset="0"/>
              <a:buChar char="-"/>
              <a:tabLst/>
              <a:defRPr sz="2000">
                <a:latin typeface="+mj-lt"/>
              </a:defRPr>
            </a:lvl2pPr>
            <a:lvl3pPr marL="801688" indent="-266700">
              <a:lnSpc>
                <a:spcPts val="1900"/>
              </a:lnSpc>
              <a:buClr>
                <a:schemeClr val="accent2"/>
              </a:buClr>
              <a:buFont typeface="Times New Roman" pitchFamily="18" charset="0"/>
              <a:buChar char="-"/>
              <a:defRPr sz="1800">
                <a:latin typeface="+mj-lt"/>
              </a:defRPr>
            </a:lvl3pPr>
            <a:lvl4pPr marL="801688" indent="-266700">
              <a:lnSpc>
                <a:spcPts val="1900"/>
              </a:lnSpc>
              <a:buClr>
                <a:schemeClr val="accent2"/>
              </a:buClr>
              <a:buFont typeface="Times New Roman" pitchFamily="18" charset="0"/>
              <a:buChar char="-"/>
              <a:defRPr sz="1800">
                <a:latin typeface="+mj-lt"/>
              </a:defRPr>
            </a:lvl4pPr>
            <a:lvl5pPr marL="801688" indent="-266700">
              <a:lnSpc>
                <a:spcPts val="1900"/>
              </a:lnSpc>
              <a:buClr>
                <a:schemeClr val="accent2"/>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9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35183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2"/>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0072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9414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5776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407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2"/>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53261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AD28B4E8-6026-4226-9021-FFEABA457780}"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696EB4"/>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4"/>
              </a:buClr>
              <a:buFont typeface="Arial" pitchFamily="34" charset="0"/>
              <a:buChar char="•"/>
              <a:tabLst/>
              <a:defRPr sz="2400" b="0"/>
            </a:lvl1pPr>
            <a:lvl2pPr marL="542925" indent="-276225">
              <a:lnSpc>
                <a:spcPts val="2500"/>
              </a:lnSpc>
              <a:buClr>
                <a:schemeClr val="accent4"/>
              </a:buClr>
              <a:buSzPct val="80000"/>
              <a:buFont typeface="Lucida Grande"/>
              <a:buChar char="-"/>
              <a:defRPr b="0"/>
            </a:lvl2pPr>
            <a:lvl3pPr marL="809625" indent="-266700">
              <a:lnSpc>
                <a:spcPts val="2300"/>
              </a:lnSpc>
              <a:buClr>
                <a:schemeClr val="accent4"/>
              </a:buClr>
              <a:buSzPct val="80000"/>
              <a:buFont typeface="Lucida Grande"/>
              <a:buChar char="-"/>
              <a:defRPr b="0"/>
            </a:lvl3pPr>
            <a:lvl4pPr marL="809625" indent="-266700">
              <a:lnSpc>
                <a:spcPts val="2300"/>
              </a:lnSpc>
              <a:buClr>
                <a:schemeClr val="accent4"/>
              </a:buClr>
              <a:buSzPct val="80000"/>
              <a:buFont typeface="Lucida Grande"/>
              <a:buChar char="-"/>
              <a:defRPr b="0"/>
            </a:lvl4pPr>
            <a:lvl5pPr marL="809625" indent="-266700">
              <a:lnSpc>
                <a:spcPts val="2300"/>
              </a:lnSpc>
              <a:buClr>
                <a:schemeClr val="accent4"/>
              </a:buClr>
              <a:buSzPct val="80000"/>
              <a:buFont typeface="Lucida Grande"/>
              <a:buChar char="-"/>
              <a:defRPr b="0" baseline="0"/>
            </a:lvl5pPr>
            <a:lvl6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4"/>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034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E84447E-F723-453C-AD60-8754A834E83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696EB4"/>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4"/>
              </a:buClr>
              <a:buFont typeface="Arial"/>
              <a:buNone/>
              <a:defRPr sz="2400" b="0">
                <a:solidFill>
                  <a:schemeClr val="tx1">
                    <a:lumMod val="65000"/>
                    <a:lumOff val="35000"/>
                  </a:schemeClr>
                </a:solidFill>
              </a:defRPr>
            </a:lvl1pPr>
            <a:lvl2pPr marL="271463" indent="-271463">
              <a:lnSpc>
                <a:spcPts val="2500"/>
              </a:lnSpc>
              <a:buClr>
                <a:schemeClr val="accent4"/>
              </a:buClr>
              <a:buFont typeface="Arial" pitchFamily="34" charset="0"/>
              <a:buChar char="•"/>
              <a:defRPr sz="2200" b="0"/>
            </a:lvl2pPr>
            <a:lvl3pPr marL="531813" indent="-266700">
              <a:lnSpc>
                <a:spcPts val="2300"/>
              </a:lnSpc>
              <a:buClr>
                <a:schemeClr val="accent4"/>
              </a:buClr>
              <a:buSzPct val="80000"/>
              <a:buFont typeface="Lucida Grande"/>
              <a:buChar char="-"/>
              <a:defRPr b="0"/>
            </a:lvl3pPr>
            <a:lvl4pPr marL="534988" indent="-269875">
              <a:lnSpc>
                <a:spcPts val="2300"/>
              </a:lnSpc>
              <a:buClr>
                <a:schemeClr val="accent4"/>
              </a:buClr>
              <a:buSzPct val="80000"/>
              <a:buFont typeface="Lucida Grande"/>
              <a:buChar char="-"/>
              <a:defRPr b="0"/>
            </a:lvl4pPr>
            <a:lvl5pPr marL="534988" indent="-269875">
              <a:lnSpc>
                <a:spcPts val="2300"/>
              </a:lnSpc>
              <a:buClr>
                <a:schemeClr val="accent4"/>
              </a:buClr>
              <a:buSzPct val="80000"/>
              <a:buFont typeface="Lucida Grande"/>
              <a:buChar char="-"/>
              <a:defRPr b="0"/>
            </a:lvl5pPr>
            <a:lvl6pPr marL="538163" indent="-273050">
              <a:buClr>
                <a:schemeClr val="accent4"/>
              </a:buClr>
              <a:buSzPct val="80000"/>
              <a:buFont typeface="Lucida Grande"/>
              <a:buChar char="-"/>
              <a:defRPr/>
            </a:lvl6pPr>
            <a:lvl7pPr marL="538163" indent="-273050">
              <a:buClr>
                <a:schemeClr val="accent4"/>
              </a:buClr>
              <a:buSzPct val="80000"/>
              <a:buFont typeface="Lucida Grande"/>
              <a:buChar char="-"/>
              <a:defRPr/>
            </a:lvl7pPr>
            <a:lvl8pPr marL="538163" indent="-273050">
              <a:buClr>
                <a:schemeClr val="accent4"/>
              </a:buClr>
              <a:buSzPct val="80000"/>
              <a:buFont typeface="Lucida Grande"/>
              <a:buChar char="-"/>
              <a:defRPr/>
            </a:lvl8pPr>
            <a:lvl9pPr marL="538163" indent="-273050">
              <a:buClr>
                <a:schemeClr val="accent4"/>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406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rup Blank Purple">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2182B810-47E1-413A-B8CB-E3273731DF4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803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696EB4"/>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2969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77554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ArupLogo2010_k_OvaWord1000mm_CompoundTransparent_100kGreyscale3May2012.w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owerPointFrame_17Sept2010.png"/>
          <p:cNvPicPr>
            <a:picLocks noChangeAspect="1"/>
          </p:cNvPicPr>
          <p:nvPr userDrawn="1"/>
        </p:nvPicPr>
        <p:blipFill>
          <a:blip r:embed="rId4"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chemeClr val="accent3"/>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00104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98318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66080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021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345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017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4"/>
              </a:buClr>
              <a:buFont typeface="Arial" pitchFamily="34" charset="0"/>
              <a:buChar char="•"/>
              <a:defRPr sz="2400" b="0" baseline="0">
                <a:latin typeface="+mj-lt"/>
              </a:defRPr>
            </a:lvl1pPr>
            <a:lvl2pPr marL="534988" indent="-268288">
              <a:lnSpc>
                <a:spcPts val="2100"/>
              </a:lnSpc>
              <a:buClr>
                <a:schemeClr val="accent4"/>
              </a:buClr>
              <a:buFont typeface="Times New Roman" pitchFamily="18" charset="0"/>
              <a:buChar char="-"/>
              <a:tabLst/>
              <a:defRPr sz="2000">
                <a:latin typeface="+mj-lt"/>
              </a:defRPr>
            </a:lvl2pPr>
            <a:lvl3pPr marL="801688" indent="-266700">
              <a:lnSpc>
                <a:spcPts val="1900"/>
              </a:lnSpc>
              <a:buClr>
                <a:schemeClr val="accent4"/>
              </a:buClr>
              <a:buFont typeface="Times New Roman" pitchFamily="18" charset="0"/>
              <a:buChar char="-"/>
              <a:defRPr sz="1800">
                <a:latin typeface="+mj-lt"/>
              </a:defRPr>
            </a:lvl3pPr>
            <a:lvl4pPr marL="801688" indent="-266700">
              <a:lnSpc>
                <a:spcPts val="1900"/>
              </a:lnSpc>
              <a:buClr>
                <a:schemeClr val="accent4"/>
              </a:buClr>
              <a:buFont typeface="Times New Roman" pitchFamily="18" charset="0"/>
              <a:buChar char="-"/>
              <a:defRPr sz="1800">
                <a:latin typeface="+mj-lt"/>
              </a:defRPr>
            </a:lvl4pPr>
            <a:lvl5pPr marL="801688" indent="-266700">
              <a:lnSpc>
                <a:spcPts val="1900"/>
              </a:lnSpc>
              <a:buClr>
                <a:schemeClr val="accent4"/>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2303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4"/>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623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07819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573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rgbClr val="696EB4"/>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661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9018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3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rup ThreeImages Option1">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8522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rup ThreeImages Option2">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2"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25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rup TwoImages">
    <p:spTree>
      <p:nvGrpSpPr>
        <p:cNvPr id="1" name=""/>
        <p:cNvGrpSpPr/>
        <p:nvPr/>
      </p:nvGrpSpPr>
      <p:grpSpPr>
        <a:xfrm>
          <a:off x="0" y="0"/>
          <a:ext cx="0" cy="0"/>
          <a:chOff x="0" y="0"/>
          <a:chExt cx="0" cy="0"/>
        </a:xfrm>
      </p:grpSpPr>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8" name="Picture Placeholder 7"/>
          <p:cNvSpPr>
            <a:spLocks noGrp="1"/>
          </p:cNvSpPr>
          <p:nvPr>
            <p:ph type="pic" sz="quarter" idx="33"/>
          </p:nvPr>
        </p:nvSpPr>
        <p:spPr>
          <a:xfrm>
            <a:off x="6353206"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2264"/>
            <a:ext cx="5277879" cy="5608637"/>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4"/>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8"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647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rup Bullet">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BED285B-5306-4C54-84E1-D79FF58276F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FA9B1E"/>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4"/>
          </a:xfrm>
          <a:prstGeom prst="rect">
            <a:avLst/>
          </a:prstGeom>
        </p:spPr>
        <p:txBody>
          <a:bodyPr lIns="0" tIns="0" rIns="0" bIns="0"/>
          <a:lstStyle>
            <a:lvl1pPr marL="266700" indent="-266700">
              <a:lnSpc>
                <a:spcPts val="2500"/>
              </a:lnSpc>
              <a:spcBef>
                <a:spcPts val="1400"/>
              </a:spcBef>
              <a:buClr>
                <a:schemeClr val="accent5"/>
              </a:buClr>
              <a:buFont typeface="Arial" pitchFamily="34" charset="0"/>
              <a:buChar char="•"/>
              <a:tabLst/>
              <a:defRPr sz="2400" b="0"/>
            </a:lvl1pPr>
            <a:lvl2pPr marL="542925" indent="-276225">
              <a:lnSpc>
                <a:spcPts val="2500"/>
              </a:lnSpc>
              <a:buClr>
                <a:schemeClr val="accent5"/>
              </a:buClr>
              <a:buSzPct val="80000"/>
              <a:buFont typeface="Lucida Grande"/>
              <a:buChar char="-"/>
              <a:defRPr b="0"/>
            </a:lvl2pPr>
            <a:lvl3pPr marL="809625" indent="-266700">
              <a:lnSpc>
                <a:spcPts val="2300"/>
              </a:lnSpc>
              <a:buClr>
                <a:schemeClr val="accent5"/>
              </a:buClr>
              <a:buSzPct val="80000"/>
              <a:buFont typeface="Lucida Grande"/>
              <a:buChar char="-"/>
              <a:defRPr b="0"/>
            </a:lvl3pPr>
            <a:lvl4pPr marL="809625" indent="-266700">
              <a:lnSpc>
                <a:spcPts val="2300"/>
              </a:lnSpc>
              <a:buClr>
                <a:schemeClr val="accent5"/>
              </a:buClr>
              <a:buSzPct val="80000"/>
              <a:buFont typeface="Lucida Grande"/>
              <a:buChar char="-"/>
              <a:defRPr b="0"/>
            </a:lvl4pPr>
            <a:lvl5pPr marL="809625" indent="-266700">
              <a:lnSpc>
                <a:spcPts val="2300"/>
              </a:lnSpc>
              <a:buClr>
                <a:schemeClr val="accent5"/>
              </a:buClr>
              <a:buSzPct val="80000"/>
              <a:buFont typeface="Lucida Grande"/>
              <a:buChar char="-"/>
              <a:defRPr b="0" baseline="0"/>
            </a:lvl5pPr>
            <a:lvl6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6pPr>
            <a:lvl7pPr marL="809625" indent="-266700">
              <a:lnSpc>
                <a:spcPts val="2300"/>
              </a:lnSpc>
              <a:buClr>
                <a:schemeClr val="accent3"/>
              </a:buClr>
              <a:buSzPct val="80000"/>
              <a:buFont typeface="Lucida Grande"/>
              <a:buChar char="-"/>
              <a:defRPr lang="en-GB" sz="2200" b="0" dirty="0" smtClean="0">
                <a:solidFill>
                  <a:srgbClr val="000000"/>
                </a:solidFill>
                <a:latin typeface="+mn-lt"/>
                <a:ea typeface="+mn-ea"/>
                <a:cs typeface="Arial"/>
              </a:defRPr>
            </a:lvl7pPr>
            <a:lvl8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8pPr>
            <a:lvl9pPr marL="809625" indent="-266700">
              <a:lnSpc>
                <a:spcPts val="2300"/>
              </a:lnSpc>
              <a:buClr>
                <a:schemeClr val="accent5"/>
              </a:buClr>
              <a:buSzPct val="80000"/>
              <a:buFont typeface="Lucida Grande"/>
              <a:buChar char="-"/>
              <a:defRPr lang="en-GB" sz="2200" b="0" dirty="0" smtClean="0">
                <a:solidFill>
                  <a:srgbClr val="000000"/>
                </a:solidFill>
                <a:latin typeface="+mn-lt"/>
                <a:ea typeface="+mn-ea"/>
                <a:cs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GB" dirty="0"/>
              <a:t>Seventh level</a:t>
            </a:r>
          </a:p>
          <a:p>
            <a:pPr lvl="7"/>
            <a:r>
              <a:rPr lang="en-GB" dirty="0"/>
              <a:t>Eighth level</a:t>
            </a:r>
          </a:p>
          <a:p>
            <a:pPr lvl="8"/>
            <a:r>
              <a:rPr lang="en-GB"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3514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rup Bullet+GreyIntro">
    <p:spTree>
      <p:nvGrpSpPr>
        <p:cNvPr id="1" name=""/>
        <p:cNvGrpSpPr/>
        <p:nvPr/>
      </p:nvGrpSpPr>
      <p:grpSpPr>
        <a:xfrm>
          <a:off x="0" y="0"/>
          <a:ext cx="0" cy="0"/>
          <a:chOff x="0" y="0"/>
          <a:chExt cx="0" cy="0"/>
        </a:xfrm>
      </p:grpSpPr>
      <p:sp>
        <p:nvSpPr>
          <p:cNvPr id="5"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0D63E9E-9815-4D54-AF70-1985BF4B32AA}"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2" name="Title 1"/>
          <p:cNvSpPr>
            <a:spLocks noGrp="1"/>
          </p:cNvSpPr>
          <p:nvPr>
            <p:ph type="title"/>
          </p:nvPr>
        </p:nvSpPr>
        <p:spPr/>
        <p:txBody>
          <a:bodyPr/>
          <a:lstStyle>
            <a:lvl1pPr>
              <a:defRPr>
                <a:solidFill>
                  <a:srgbClr val="FA9B1E"/>
                </a:solidFill>
              </a:defRPr>
            </a:lvl1pPr>
          </a:lstStyle>
          <a:p>
            <a:r>
              <a:rPr lang="en-US" dirty="0"/>
              <a:t>Click to edit Master title style</a:t>
            </a:r>
          </a:p>
        </p:txBody>
      </p:sp>
      <p:sp>
        <p:nvSpPr>
          <p:cNvPr id="3" name="Content Placeholder 2"/>
          <p:cNvSpPr>
            <a:spLocks noGrp="1"/>
          </p:cNvSpPr>
          <p:nvPr>
            <p:ph idx="1"/>
          </p:nvPr>
        </p:nvSpPr>
        <p:spPr>
          <a:xfrm>
            <a:off x="560918" y="1431926"/>
            <a:ext cx="11091333" cy="4505325"/>
          </a:xfrm>
          <a:prstGeom prst="rect">
            <a:avLst/>
          </a:prstGeom>
        </p:spPr>
        <p:txBody>
          <a:bodyPr lIns="0" tIns="0" rIns="0" bIns="0"/>
          <a:lstStyle>
            <a:lvl1pPr marL="0" indent="0">
              <a:lnSpc>
                <a:spcPts val="2500"/>
              </a:lnSpc>
              <a:spcBef>
                <a:spcPts val="1400"/>
              </a:spcBef>
              <a:spcAft>
                <a:spcPts val="1400"/>
              </a:spcAft>
              <a:buClr>
                <a:schemeClr val="accent5"/>
              </a:buClr>
              <a:buFont typeface="Arial"/>
              <a:buNone/>
              <a:defRPr sz="2400" b="0">
                <a:solidFill>
                  <a:schemeClr val="tx1">
                    <a:lumMod val="65000"/>
                    <a:lumOff val="35000"/>
                  </a:schemeClr>
                </a:solidFill>
              </a:defRPr>
            </a:lvl1pPr>
            <a:lvl2pPr marL="271463" indent="-271463">
              <a:lnSpc>
                <a:spcPts val="2500"/>
              </a:lnSpc>
              <a:buClr>
                <a:schemeClr val="accent5"/>
              </a:buClr>
              <a:buFont typeface="Arial" pitchFamily="34" charset="0"/>
              <a:buChar char="•"/>
              <a:defRPr sz="2200" b="0"/>
            </a:lvl2pPr>
            <a:lvl3pPr marL="531813" indent="-266700">
              <a:lnSpc>
                <a:spcPts val="2300"/>
              </a:lnSpc>
              <a:buClr>
                <a:schemeClr val="accent5"/>
              </a:buClr>
              <a:buSzPct val="80000"/>
              <a:buFont typeface="Lucida Grande"/>
              <a:buChar char="-"/>
              <a:defRPr b="0"/>
            </a:lvl3pPr>
            <a:lvl4pPr marL="534988" indent="-269875">
              <a:lnSpc>
                <a:spcPts val="2300"/>
              </a:lnSpc>
              <a:buClr>
                <a:schemeClr val="accent5"/>
              </a:buClr>
              <a:buSzPct val="80000"/>
              <a:buFont typeface="Lucida Grande"/>
              <a:buChar char="-"/>
              <a:defRPr b="0"/>
            </a:lvl4pPr>
            <a:lvl5pPr marL="534988" indent="-269875">
              <a:lnSpc>
                <a:spcPts val="2300"/>
              </a:lnSpc>
              <a:buClr>
                <a:schemeClr val="accent5"/>
              </a:buClr>
              <a:buSzPct val="80000"/>
              <a:buFont typeface="Lucida Grande"/>
              <a:buChar char="-"/>
              <a:defRPr b="0"/>
            </a:lvl5pPr>
            <a:lvl6pPr marL="538163" indent="-273050">
              <a:buClr>
                <a:schemeClr val="accent5"/>
              </a:buClr>
              <a:buSzPct val="80000"/>
              <a:buFont typeface="Lucida Grande"/>
              <a:buChar char="-"/>
              <a:defRPr/>
            </a:lvl6pPr>
            <a:lvl7pPr marL="538163" indent="-273050">
              <a:buClr>
                <a:schemeClr val="accent5"/>
              </a:buClr>
              <a:buSzPct val="80000"/>
              <a:buFont typeface="Lucida Grande"/>
              <a:buChar char="-"/>
              <a:defRPr/>
            </a:lvl7pPr>
            <a:lvl8pPr marL="538163" indent="-273050">
              <a:buClr>
                <a:schemeClr val="accent5"/>
              </a:buClr>
              <a:buSzPct val="80000"/>
              <a:buFont typeface="Lucida Grande"/>
              <a:buChar char="-"/>
              <a:defRPr/>
            </a:lvl8pPr>
            <a:lvl9pPr marL="538163" indent="-273050">
              <a:buClr>
                <a:schemeClr val="accent5"/>
              </a:buClr>
              <a:buSzPct val="80000"/>
              <a:buFont typeface="Lucida Grande"/>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688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rup Blank Yellow">
    <p:spTree>
      <p:nvGrpSpPr>
        <p:cNvPr id="1" name=""/>
        <p:cNvGrpSpPr/>
        <p:nvPr/>
      </p:nvGrpSpPr>
      <p:grpSpPr>
        <a:xfrm>
          <a:off x="0" y="0"/>
          <a:ext cx="0" cy="0"/>
          <a:chOff x="0" y="0"/>
          <a:chExt cx="0" cy="0"/>
        </a:xfrm>
      </p:grpSpPr>
      <p:sp>
        <p:nvSpPr>
          <p:cNvPr id="3" name="Slide Number Placeholder 14"/>
          <p:cNvSpPr txBox="1">
            <a:spLocks/>
          </p:cNvSpPr>
          <p:nvPr userDrawn="1"/>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4001F0A1-908E-47FD-9E9C-D9A6B8780A42}"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sp>
        <p:nvSpPr>
          <p:cNvPr id="6"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516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rup MainTitle">
    <p:spTree>
      <p:nvGrpSpPr>
        <p:cNvPr id="1" name=""/>
        <p:cNvGrpSpPr/>
        <p:nvPr/>
      </p:nvGrpSpPr>
      <p:grpSpPr>
        <a:xfrm>
          <a:off x="0" y="0"/>
          <a:ext cx="0" cy="0"/>
          <a:chOff x="0" y="0"/>
          <a:chExt cx="0" cy="0"/>
        </a:xfrm>
      </p:grpSpPr>
      <p:pic>
        <p:nvPicPr>
          <p:cNvPr id="4" name="Picture 7" descr="PowerPointFrame_17Sept2010.png"/>
          <p:cNvPicPr>
            <a:picLocks noChangeAspect="1"/>
          </p:cNvPicPr>
          <p:nvPr userDrawn="1"/>
        </p:nvPicPr>
        <p:blipFill>
          <a:blip r:embed="rId2" cstate="screen">
            <a:lum bright="6000"/>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_17Sept2010.png"/>
          <p:cNvPicPr>
            <a:picLocks noChangeAspect="1"/>
          </p:cNvPicPr>
          <p:nvPr userDrawn="1"/>
        </p:nvPicPr>
        <p:blipFill>
          <a:blip r:embed="rId3" cstate="screen">
            <a:lum bright="6000"/>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k_OvaWord1000mm_CompoundTransparent_100kGreyscale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4"/>
            <a:ext cx="11514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p:cNvSpPr>
            <a:spLocks noGrp="1" noChangeArrowheads="1"/>
          </p:cNvSpPr>
          <p:nvPr>
            <p:ph type="subTitle" idx="1"/>
          </p:nvPr>
        </p:nvSpPr>
        <p:spPr>
          <a:xfrm>
            <a:off x="1039467" y="4164388"/>
            <a:ext cx="10244667" cy="533400"/>
          </a:xfrm>
          <a:prstGeom prst="rect">
            <a:avLst/>
          </a:prstGeom>
        </p:spPr>
        <p:txBody>
          <a:bodyPr wrap="square" lIns="0" tIns="0" rIns="0" bIns="0"/>
          <a:lstStyle>
            <a:lvl1pPr marL="0" indent="0">
              <a:lnSpc>
                <a:spcPts val="1900"/>
              </a:lnSpc>
              <a:buFontTx/>
              <a:buNone/>
              <a:defRPr sz="1800" b="0">
                <a:solidFill>
                  <a:schemeClr val="tx1"/>
                </a:solidFill>
                <a:latin typeface="+mj-lt"/>
              </a:defRPr>
            </a:lvl1pPr>
          </a:lstStyle>
          <a:p>
            <a:r>
              <a:rPr lang="en-GB" dirty="0"/>
              <a:t>Click to edit Master subtitle style</a:t>
            </a:r>
            <a:endParaRPr lang="en-US" dirty="0"/>
          </a:p>
        </p:txBody>
      </p:sp>
      <p:sp>
        <p:nvSpPr>
          <p:cNvPr id="24" name="Rectangle 2"/>
          <p:cNvSpPr>
            <a:spLocks noGrp="1" noChangeArrowheads="1"/>
          </p:cNvSpPr>
          <p:nvPr>
            <p:ph type="ctrTitle"/>
          </p:nvPr>
        </p:nvSpPr>
        <p:spPr>
          <a:xfrm>
            <a:off x="1023594" y="1821491"/>
            <a:ext cx="10053709" cy="500137"/>
          </a:xfrm>
          <a:prstGeom prst="rect">
            <a:avLst/>
          </a:prstGeom>
        </p:spPr>
        <p:txBody>
          <a:bodyPr lIns="0" tIns="0" rIns="0" bIns="0" anchor="t"/>
          <a:lstStyle>
            <a:lvl1pPr>
              <a:lnSpc>
                <a:spcPts val="3900"/>
              </a:lnSpc>
              <a:defRPr sz="3800" b="0" baseline="0">
                <a:solidFill>
                  <a:srgbClr val="FA9B1E"/>
                </a:solidFill>
                <a:ea typeface="ＭＳ Ｐゴシック" pitchFamily="-105" charset="-128"/>
                <a:cs typeface="ＭＳ Ｐゴシック" pitchFamily="-105" charset="-128"/>
              </a:defRPr>
            </a:lvl1pPr>
          </a:lstStyle>
          <a:p>
            <a:r>
              <a:rPr lang="en-GB" dirty="0"/>
              <a:t>Click to edit Master title style</a:t>
            </a:r>
            <a:endParaRPr lang="en-US" dirty="0"/>
          </a:p>
        </p:txBody>
      </p:sp>
    </p:spTree>
    <p:extLst>
      <p:ext uri="{BB962C8B-B14F-4D97-AF65-F5344CB8AC3E}">
        <p14:creationId xmlns:p14="http://schemas.microsoft.com/office/powerpoint/2010/main" val="303652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rup TitleColourDivider">
    <p:spTree>
      <p:nvGrpSpPr>
        <p:cNvPr id="1" name=""/>
        <p:cNvGrpSpPr/>
        <p:nvPr/>
      </p:nvGrpSpPr>
      <p:grpSpPr>
        <a:xfrm>
          <a:off x="0" y="0"/>
          <a:ext cx="0" cy="0"/>
          <a:chOff x="0" y="0"/>
          <a:chExt cx="0" cy="0"/>
        </a:xfrm>
      </p:grpSpPr>
      <p:pic>
        <p:nvPicPr>
          <p:cNvPr id="4" name="Picture 7" descr="PowerPointFrameWhite_17Sept201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5733" y="3492500"/>
            <a:ext cx="1104265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FrameWhite_17Sept2010.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5733" y="1328739"/>
            <a:ext cx="110426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rupLogo2010_w_OvaWord1000mm_CompoundTransparent_3May2012.wm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p:nvPr>
        </p:nvSpPr>
        <p:spPr>
          <a:xfrm>
            <a:off x="1023594" y="1821601"/>
            <a:ext cx="10272533" cy="423193"/>
          </a:xfrm>
          <a:prstGeom prst="rect">
            <a:avLst/>
          </a:prstGeom>
        </p:spPr>
        <p:txBody>
          <a:bodyPr lIns="0" tIns="0" rIns="0" bIns="0" anchor="t"/>
          <a:lstStyle>
            <a:lvl1pPr>
              <a:lnSpc>
                <a:spcPts val="3900"/>
              </a:lnSpc>
              <a:defRPr sz="3800" b="0" baseline="0">
                <a:solidFill>
                  <a:schemeClr val="bg1"/>
                </a:solidFill>
                <a:ea typeface="ＭＳ Ｐゴシック" pitchFamily="-105" charset="-128"/>
                <a:cs typeface="ＭＳ Ｐゴシック" pitchFamily="-105" charset="-128"/>
              </a:defRPr>
            </a:lvl1pPr>
          </a:lstStyle>
          <a:p>
            <a:r>
              <a:rPr lang="en-US" dirty="0"/>
              <a:t>Click to edit Master title style</a:t>
            </a:r>
          </a:p>
        </p:txBody>
      </p:sp>
      <p:sp>
        <p:nvSpPr>
          <p:cNvPr id="19" name="Rectangle 3"/>
          <p:cNvSpPr>
            <a:spLocks noGrp="1" noChangeArrowheads="1"/>
          </p:cNvSpPr>
          <p:nvPr>
            <p:ph type="subTitle" idx="1"/>
          </p:nvPr>
        </p:nvSpPr>
        <p:spPr>
          <a:xfrm>
            <a:off x="1039467" y="4155679"/>
            <a:ext cx="10244667" cy="533400"/>
          </a:xfrm>
          <a:prstGeom prst="rect">
            <a:avLst/>
          </a:prstGeom>
        </p:spPr>
        <p:txBody>
          <a:bodyPr lIns="0" tIns="0" rIns="0" bIns="0"/>
          <a:lstStyle>
            <a:lvl1pPr marL="0" indent="0">
              <a:lnSpc>
                <a:spcPts val="1900"/>
              </a:lnSpc>
              <a:buFontTx/>
              <a:buNone/>
              <a:defRPr sz="1800">
                <a:solidFill>
                  <a:schemeClr val="bg1"/>
                </a:solidFill>
                <a:latin typeface="+mj-lt"/>
              </a:defRPr>
            </a:lvl1pPr>
          </a:lstStyle>
          <a:p>
            <a:r>
              <a:rPr lang="en-US" dirty="0"/>
              <a:t>Click to edit Master subtitle style</a:t>
            </a:r>
          </a:p>
        </p:txBody>
      </p:sp>
    </p:spTree>
    <p:extLst>
      <p:ext uri="{BB962C8B-B14F-4D97-AF65-F5344CB8AC3E}">
        <p14:creationId xmlns:p14="http://schemas.microsoft.com/office/powerpoint/2010/main" val="2329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17321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up TextDivider2">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56684" y="1287463"/>
            <a:ext cx="11073600" cy="4300537"/>
          </a:xfrm>
          <a:prstGeom prst="rect">
            <a:avLst/>
          </a:prstGeom>
        </p:spPr>
        <p:txBody>
          <a:bodyPr lIns="0" tIns="0" rIns="0" bIns="0"/>
          <a:lstStyle>
            <a:lvl1pPr marL="0" marR="0" indent="0" algn="l" defTabSz="914400" rtl="0" eaLnBrk="1" fontAlgn="base" latinLnBrk="0" hangingPunct="1">
              <a:lnSpc>
                <a:spcPts val="4500"/>
              </a:lnSpc>
              <a:spcBef>
                <a:spcPts val="0"/>
              </a:spcBef>
              <a:spcAft>
                <a:spcPct val="0"/>
              </a:spcAft>
              <a:buClr>
                <a:schemeClr val="accent2"/>
              </a:buClr>
              <a:buSzTx/>
              <a:buFontTx/>
              <a:buNone/>
              <a:tabLst/>
              <a:defRPr sz="4300" baseline="0">
                <a:solidFill>
                  <a:schemeClr val="tx1"/>
                </a:solidFill>
                <a:latin typeface="+mj-lt"/>
              </a:defRPr>
            </a:lvl1pPr>
            <a:lvl2pPr marL="0" indent="0">
              <a:lnSpc>
                <a:spcPts val="4500"/>
              </a:lnSpc>
              <a:buNone/>
              <a:defRPr sz="4300">
                <a:solidFill>
                  <a:schemeClr val="bg1"/>
                </a:solidFill>
                <a:latin typeface="+mj-lt"/>
              </a:defRPr>
            </a:lvl2pPr>
            <a:lvl3pPr marL="0" indent="0">
              <a:lnSpc>
                <a:spcPts val="4500"/>
              </a:lnSpc>
              <a:buNone/>
              <a:defRPr sz="4300">
                <a:solidFill>
                  <a:schemeClr val="bg1"/>
                </a:solidFill>
                <a:latin typeface="+mj-lt"/>
              </a:defRPr>
            </a:lvl3pPr>
            <a:lvl4pPr marL="0" indent="0">
              <a:lnSpc>
                <a:spcPts val="4500"/>
              </a:lnSpc>
              <a:buNone/>
              <a:defRPr sz="4300">
                <a:solidFill>
                  <a:schemeClr val="bg1"/>
                </a:solidFill>
                <a:latin typeface="+mj-lt"/>
              </a:defRPr>
            </a:lvl4pPr>
            <a:lvl5pPr marL="0" indent="0">
              <a:lnSpc>
                <a:spcPts val="4500"/>
              </a:lnSpc>
              <a:buNone/>
              <a:defRPr sz="43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68634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rup SingleObject">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6684" y="322264"/>
            <a:ext cx="11073600" cy="5614987"/>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991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rup FourObjects">
    <p:spTree>
      <p:nvGrpSpPr>
        <p:cNvPr id="1" name=""/>
        <p:cNvGrpSpPr/>
        <p:nvPr/>
      </p:nvGrpSpPr>
      <p:grpSpPr>
        <a:xfrm>
          <a:off x="0" y="0"/>
          <a:ext cx="0" cy="0"/>
          <a:chOff x="0" y="0"/>
          <a:chExt cx="0" cy="0"/>
        </a:xfrm>
      </p:grpSpPr>
      <p:sp>
        <p:nvSpPr>
          <p:cNvPr id="15"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5"/>
          </p:nvPr>
        </p:nvSpPr>
        <p:spPr>
          <a:xfrm>
            <a:off x="556684"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2"/>
          </p:nvPr>
        </p:nvSpPr>
        <p:spPr>
          <a:xfrm>
            <a:off x="556684" y="331200"/>
            <a:ext cx="5280000" cy="26388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3" name="Text Placeholder 7"/>
          <p:cNvSpPr>
            <a:spLocks noGrp="1"/>
          </p:cNvSpPr>
          <p:nvPr>
            <p:ph type="body" sz="quarter" idx="30"/>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967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rup ThreeObjects Option1">
    <p:spTree>
      <p:nvGrpSpPr>
        <p:cNvPr id="1" name=""/>
        <p:cNvGrpSpPr/>
        <p:nvPr/>
      </p:nvGrpSpPr>
      <p:grpSpPr>
        <a:xfrm>
          <a:off x="0" y="0"/>
          <a:ext cx="0" cy="0"/>
          <a:chOff x="0" y="0"/>
          <a:chExt cx="0" cy="0"/>
        </a:xfrm>
      </p:grpSpPr>
      <p:sp>
        <p:nvSpPr>
          <p:cNvPr id="10" name="Content Placeholder 4"/>
          <p:cNvSpPr>
            <a:spLocks noGrp="1"/>
          </p:cNvSpPr>
          <p:nvPr>
            <p:ph sz="quarter" idx="24"/>
          </p:nvPr>
        </p:nvSpPr>
        <p:spPr>
          <a:xfrm>
            <a:off x="6354233"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3"/>
          </p:nvPr>
        </p:nvSpPr>
        <p:spPr>
          <a:xfrm>
            <a:off x="6354233"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2"/>
          </p:nvPr>
        </p:nvSpPr>
        <p:spPr>
          <a:xfrm>
            <a:off x="556684"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1"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020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rup ThreeObjects Option2">
    <p:spTree>
      <p:nvGrpSpPr>
        <p:cNvPr id="1" name=""/>
        <p:cNvGrpSpPr/>
        <p:nvPr/>
      </p:nvGrpSpPr>
      <p:grpSpPr>
        <a:xfrm>
          <a:off x="0" y="0"/>
          <a:ext cx="0" cy="0"/>
          <a:chOff x="0" y="0"/>
          <a:chExt cx="0" cy="0"/>
        </a:xfrm>
      </p:grpSpPr>
      <p:sp>
        <p:nvSpPr>
          <p:cNvPr id="15"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p:cNvSpPr>
            <a:spLocks noGrp="1"/>
          </p:cNvSpPr>
          <p:nvPr>
            <p:ph sz="quarter" idx="24"/>
          </p:nvPr>
        </p:nvSpPr>
        <p:spPr>
          <a:xfrm>
            <a:off x="554567" y="3284984"/>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3"/>
          </p:nvPr>
        </p:nvSpPr>
        <p:spPr>
          <a:xfrm>
            <a:off x="554567" y="331200"/>
            <a:ext cx="5280000" cy="2638800"/>
          </a:xfrm>
          <a:prstGeom prst="rect">
            <a:avLst/>
          </a:prstGeom>
        </p:spPr>
        <p:txBody>
          <a:bodyPr lIns="0" tIns="0" rIns="0" bIns="0"/>
          <a:lstStyle>
            <a:lvl1pPr>
              <a:lnSpc>
                <a:spcPts val="2500"/>
              </a:lnSpc>
              <a:spcBef>
                <a:spcPts val="20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2"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8" name="Text Placeholder 7"/>
          <p:cNvSpPr>
            <a:spLocks noGrp="1"/>
          </p:cNvSpPr>
          <p:nvPr>
            <p:ph type="body" sz="quarter" idx="29"/>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259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rup TwoObjects">
    <p:spTree>
      <p:nvGrpSpPr>
        <p:cNvPr id="1" name=""/>
        <p:cNvGrpSpPr/>
        <p:nvPr/>
      </p:nvGrpSpPr>
      <p:grpSpPr>
        <a:xfrm>
          <a:off x="0" y="0"/>
          <a:ext cx="0" cy="0"/>
          <a:chOff x="0" y="0"/>
          <a:chExt cx="0" cy="0"/>
        </a:xfrm>
      </p:grpSpPr>
      <p:sp>
        <p:nvSpPr>
          <p:cNvPr id="7" name="Content Placeholder 4"/>
          <p:cNvSpPr>
            <a:spLocks noGrp="1"/>
          </p:cNvSpPr>
          <p:nvPr>
            <p:ph sz="quarter" idx="23"/>
          </p:nvPr>
        </p:nvSpPr>
        <p:spPr>
          <a:xfrm>
            <a:off x="556684"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22"/>
          </p:nvPr>
        </p:nvSpPr>
        <p:spPr>
          <a:xfrm>
            <a:off x="6354233" y="331200"/>
            <a:ext cx="5280000" cy="5594400"/>
          </a:xfrm>
          <a:prstGeom prst="rect">
            <a:avLst/>
          </a:prstGeom>
        </p:spPr>
        <p:txBody>
          <a:bodyPr lIns="0" tIns="0" rIns="0" bIns="0"/>
          <a:lstStyle>
            <a:lvl1pPr>
              <a:lnSpc>
                <a:spcPts val="2500"/>
              </a:lnSpc>
              <a:spcBef>
                <a:spcPts val="1600"/>
              </a:spcBef>
              <a:buClr>
                <a:schemeClr val="accent5"/>
              </a:buClr>
              <a:buFont typeface="Arial" pitchFamily="34" charset="0"/>
              <a:buChar char="•"/>
              <a:defRPr sz="2400" b="0" baseline="0">
                <a:latin typeface="+mj-lt"/>
              </a:defRPr>
            </a:lvl1pPr>
            <a:lvl2pPr marL="534988" indent="-268288">
              <a:lnSpc>
                <a:spcPts val="2100"/>
              </a:lnSpc>
              <a:buClr>
                <a:schemeClr val="accent5"/>
              </a:buClr>
              <a:buFont typeface="Times New Roman" pitchFamily="18" charset="0"/>
              <a:buChar char="-"/>
              <a:tabLst/>
              <a:defRPr sz="2000">
                <a:latin typeface="+mj-lt"/>
              </a:defRPr>
            </a:lvl2pPr>
            <a:lvl3pPr marL="801688" indent="-266700">
              <a:lnSpc>
                <a:spcPts val="1900"/>
              </a:lnSpc>
              <a:buClr>
                <a:schemeClr val="accent5"/>
              </a:buClr>
              <a:buFont typeface="Times New Roman" pitchFamily="18" charset="0"/>
              <a:buChar char="-"/>
              <a:defRPr sz="1800">
                <a:latin typeface="+mj-lt"/>
              </a:defRPr>
            </a:lvl3pPr>
            <a:lvl4pPr marL="801688" indent="-266700">
              <a:lnSpc>
                <a:spcPts val="1900"/>
              </a:lnSpc>
              <a:buClr>
                <a:schemeClr val="accent5"/>
              </a:buClr>
              <a:buFont typeface="Times New Roman" pitchFamily="18" charset="0"/>
              <a:buChar char="-"/>
              <a:defRPr sz="1800">
                <a:latin typeface="+mj-lt"/>
              </a:defRPr>
            </a:lvl4pPr>
            <a:lvl5pPr marL="801688" indent="-266700">
              <a:lnSpc>
                <a:spcPts val="1900"/>
              </a:lnSpc>
              <a:buClr>
                <a:schemeClr val="accent5"/>
              </a:buClr>
              <a:buFont typeface="Times New Roman" pitchFamily="18" charset="0"/>
              <a:buChar cha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3200"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15"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9"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8172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rup Single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6687" y="322263"/>
            <a:ext cx="11074397" cy="5608636"/>
          </a:xfrm>
          <a:prstGeom prst="rect">
            <a:avLst/>
          </a:prstGeom>
        </p:spPr>
        <p:txBody>
          <a:bodyPr vert="horz" lIns="0" tIns="0" rIns="0" bIns="0"/>
          <a:lstStyle>
            <a:lvl1pPr marL="342900" marR="0" indent="-342900" algn="l" defTabSz="914400" rtl="0" eaLnBrk="1" fontAlgn="base" latinLnBrk="0" hangingPunct="1">
              <a:lnSpc>
                <a:spcPct val="100000"/>
              </a:lnSpc>
              <a:spcBef>
                <a:spcPct val="50000"/>
              </a:spcBef>
              <a:spcAft>
                <a:spcPct val="0"/>
              </a:spcAft>
              <a:buClr>
                <a:schemeClr val="accent5"/>
              </a:buClr>
              <a:buSzTx/>
              <a:buFont typeface="Arial"/>
              <a:buChar char="•"/>
              <a:tabLst/>
              <a:defRPr baseline="0">
                <a:latin typeface="+mj-lt"/>
              </a:defRPr>
            </a:lvl1pPr>
          </a:lstStyle>
          <a:p>
            <a:pPr lvl="0"/>
            <a:r>
              <a:rPr lang="en-US" noProof="0"/>
              <a:t>Click icon to add picture</a:t>
            </a:r>
            <a:endParaRPr lang="en-US" noProof="0" dirty="0"/>
          </a:p>
        </p:txBody>
      </p:sp>
      <p:sp>
        <p:nvSpPr>
          <p:cNvPr id="11"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4"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703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rup FourImages">
    <p:spTree>
      <p:nvGrpSpPr>
        <p:cNvPr id="1" name=""/>
        <p:cNvGrpSpPr/>
        <p:nvPr/>
      </p:nvGrpSpPr>
      <p:grpSpPr>
        <a:xfrm>
          <a:off x="0" y="0"/>
          <a:ext cx="0" cy="0"/>
          <a:chOff x="0" y="0"/>
          <a:chExt cx="0" cy="0"/>
        </a:xfrm>
      </p:grpSpPr>
      <p:sp>
        <p:nvSpPr>
          <p:cNvPr id="11" name="Text Placeholder 11"/>
          <p:cNvSpPr>
            <a:spLocks noGrp="1"/>
          </p:cNvSpPr>
          <p:nvPr>
            <p:ph type="body" sz="quarter" idx="10"/>
          </p:nvPr>
        </p:nvSpPr>
        <p:spPr>
          <a:xfrm>
            <a:off x="554567"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2" name="Text Placeholder 11"/>
          <p:cNvSpPr>
            <a:spLocks noGrp="1"/>
          </p:cNvSpPr>
          <p:nvPr>
            <p:ph type="body" sz="quarter" idx="11"/>
          </p:nvPr>
        </p:nvSpPr>
        <p:spPr>
          <a:xfrm>
            <a:off x="6354233" y="297815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3" name="Text Placeholder 11"/>
          <p:cNvSpPr>
            <a:spLocks noGrp="1"/>
          </p:cNvSpPr>
          <p:nvPr>
            <p:ph type="body" sz="quarter" idx="12"/>
          </p:nvPr>
        </p:nvSpPr>
        <p:spPr>
          <a:xfrm>
            <a:off x="554567"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14" name="Text Placeholder 11"/>
          <p:cNvSpPr>
            <a:spLocks noGrp="1"/>
          </p:cNvSpPr>
          <p:nvPr>
            <p:ph type="body" sz="quarter" idx="13"/>
          </p:nvPr>
        </p:nvSpPr>
        <p:spPr>
          <a:xfrm>
            <a:off x="6354233" y="5929331"/>
            <a:ext cx="5280000" cy="181509"/>
          </a:xfrm>
          <a:prstGeom prst="rect">
            <a:avLst/>
          </a:prstGeom>
        </p:spPr>
        <p:txBody>
          <a:bodyPr lIns="0" tIns="36000" rIns="0" bIns="0"/>
          <a:lstStyle>
            <a:lvl1pPr>
              <a:buNone/>
              <a:defRPr sz="800">
                <a:solidFill>
                  <a:schemeClr val="tx1"/>
                </a:solidFill>
                <a:latin typeface="Arial"/>
                <a:cs typeface="Arial"/>
              </a:defRPr>
            </a:lvl1pPr>
            <a:lvl2pPr>
              <a:buNone/>
              <a:defRPr sz="900">
                <a:solidFill>
                  <a:schemeClr val="tx1">
                    <a:lumMod val="75000"/>
                    <a:lumOff val="25000"/>
                  </a:schemeClr>
                </a:solidFill>
              </a:defRPr>
            </a:lvl2pPr>
            <a:lvl3pPr>
              <a:buNone/>
              <a:defRPr sz="900">
                <a:solidFill>
                  <a:schemeClr val="tx1">
                    <a:lumMod val="75000"/>
                    <a:lumOff val="25000"/>
                  </a:schemeClr>
                </a:solidFill>
              </a:defRPr>
            </a:lvl3pPr>
            <a:lvl4pPr>
              <a:buNone/>
              <a:defRPr sz="900">
                <a:solidFill>
                  <a:schemeClr val="tx1">
                    <a:lumMod val="75000"/>
                    <a:lumOff val="25000"/>
                  </a:schemeClr>
                </a:solidFill>
              </a:defRPr>
            </a:lvl4pPr>
            <a:lvl5pPr>
              <a:buNone/>
              <a:defRPr sz="900">
                <a:solidFill>
                  <a:schemeClr val="tx1">
                    <a:lumMod val="75000"/>
                    <a:lumOff val="25000"/>
                  </a:schemeClr>
                </a:solidFill>
              </a:defRPr>
            </a:lvl5pPr>
          </a:lstStyle>
          <a:p>
            <a:pPr lvl="0"/>
            <a:r>
              <a:rPr lang="en-US"/>
              <a:t>Click to edit Master text styles</a:t>
            </a:r>
          </a:p>
        </p:txBody>
      </p:sp>
      <p:sp>
        <p:nvSpPr>
          <p:cNvPr id="20" name="Text Placeholder 6"/>
          <p:cNvSpPr>
            <a:spLocks noGrp="1"/>
          </p:cNvSpPr>
          <p:nvPr>
            <p:ph type="body" sz="quarter" idx="27"/>
          </p:nvPr>
        </p:nvSpPr>
        <p:spPr>
          <a:xfrm rot="16200000">
            <a:off x="5356226" y="49328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1" name="Text Placeholder 6"/>
          <p:cNvSpPr>
            <a:spLocks noGrp="1"/>
          </p:cNvSpPr>
          <p:nvPr>
            <p:ph type="body" sz="quarter" idx="28"/>
          </p:nvPr>
        </p:nvSpPr>
        <p:spPr>
          <a:xfrm rot="16200000">
            <a:off x="-441321" y="19719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22" name="Text Placeholder 6"/>
          <p:cNvSpPr>
            <a:spLocks noGrp="1"/>
          </p:cNvSpPr>
          <p:nvPr>
            <p:ph type="body" sz="quarter" idx="29"/>
          </p:nvPr>
        </p:nvSpPr>
        <p:spPr>
          <a:xfrm rot="16200000">
            <a:off x="5356227" y="1971992"/>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8" name="Picture Placeholder 7"/>
          <p:cNvSpPr>
            <a:spLocks noGrp="1"/>
          </p:cNvSpPr>
          <p:nvPr>
            <p:ph type="pic" sz="quarter" idx="30"/>
          </p:nvPr>
        </p:nvSpPr>
        <p:spPr>
          <a:xfrm>
            <a:off x="556689"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7" name="Picture Placeholder 7"/>
          <p:cNvSpPr>
            <a:spLocks noGrp="1"/>
          </p:cNvSpPr>
          <p:nvPr>
            <p:ph type="pic" sz="quarter" idx="32"/>
          </p:nvPr>
        </p:nvSpPr>
        <p:spPr>
          <a:xfrm>
            <a:off x="6356355" y="322263"/>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8" name="Picture Placeholder 7"/>
          <p:cNvSpPr>
            <a:spLocks noGrp="1"/>
          </p:cNvSpPr>
          <p:nvPr>
            <p:ph type="pic" sz="quarter" idx="33"/>
          </p:nvPr>
        </p:nvSpPr>
        <p:spPr>
          <a:xfrm>
            <a:off x="6353206"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29" name="Text Placeholder 6"/>
          <p:cNvSpPr>
            <a:spLocks noGrp="1"/>
          </p:cNvSpPr>
          <p:nvPr>
            <p:ph type="body" sz="quarter" idx="26"/>
          </p:nvPr>
        </p:nvSpPr>
        <p:spPr>
          <a:xfrm rot="16200000">
            <a:off x="-441322" y="4932891"/>
            <a:ext cx="1794932" cy="201084"/>
          </a:xfrm>
          <a:prstGeom prst="rect">
            <a:avLst/>
          </a:prstGeom>
        </p:spPr>
        <p:txBody>
          <a:bodyPr vert="horz" wrap="none" lIns="0" tIns="0" rIns="0" bIns="18000" anchor="b" anchorCtr="0"/>
          <a:lstStyle>
            <a:lvl1pPr marL="0" indent="0">
              <a:lnSpc>
                <a:spcPts val="600"/>
              </a:lnSpc>
              <a:spcBef>
                <a:spcPts val="0"/>
              </a:spcBef>
              <a:buNone/>
              <a:defRPr sz="500"/>
            </a:lvl1pPr>
            <a:lvl2pPr marL="0" indent="0">
              <a:buNone/>
              <a:defRPr sz="500"/>
            </a:lvl2pPr>
            <a:lvl3pPr marL="0" indent="0">
              <a:buNone/>
              <a:defRPr sz="500"/>
            </a:lvl3pPr>
            <a:lvl4pPr marL="0" indent="0">
              <a:buNone/>
              <a:defRPr sz="500"/>
            </a:lvl4pPr>
            <a:lvl5pPr marL="0" indent="0">
              <a:buNone/>
              <a:defRPr sz="500"/>
            </a:lvl5pPr>
          </a:lstStyle>
          <a:p>
            <a:pPr lvl="0"/>
            <a:r>
              <a:rPr lang="en-US"/>
              <a:t>Click to edit Master text styles</a:t>
            </a:r>
          </a:p>
        </p:txBody>
      </p:sp>
      <p:sp>
        <p:nvSpPr>
          <p:cNvPr id="30" name="Picture Placeholder 7"/>
          <p:cNvSpPr>
            <a:spLocks noGrp="1"/>
          </p:cNvSpPr>
          <p:nvPr>
            <p:ph type="pic" sz="quarter" idx="34"/>
          </p:nvPr>
        </p:nvSpPr>
        <p:spPr>
          <a:xfrm>
            <a:off x="556689" y="3283164"/>
            <a:ext cx="5277879" cy="2647736"/>
          </a:xfrm>
          <a:prstGeom prst="rect">
            <a:avLst/>
          </a:prstGeom>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Tx/>
              <a:buChar char="•"/>
              <a:tabLst/>
              <a:defRPr kumimoji="0" lang="en-US" sz="2400" b="0" i="0" u="none" strike="noStrike" kern="0" cap="none" spc="0" normalizeH="0" baseline="0" noProof="0">
                <a:ln>
                  <a:noFill/>
                </a:ln>
                <a:solidFill>
                  <a:srgbClr val="000000"/>
                </a:solidFill>
                <a:effectLst/>
                <a:uLnTx/>
                <a:uFillTx/>
                <a:cs typeface="ＭＳ Ｐゴシック"/>
              </a:defRPr>
            </a:lvl1pPr>
          </a:lstStyle>
          <a:p>
            <a:pPr lvl="0"/>
            <a:r>
              <a:rPr lang="en-US" noProof="0"/>
              <a:t>Click icon to add picture</a:t>
            </a:r>
            <a:endParaRPr lang="en-US" noProof="0" dirty="0"/>
          </a:p>
        </p:txBody>
      </p:sp>
      <p:sp>
        <p:nvSpPr>
          <p:cNvPr id="15" name="Text Placeholder 7"/>
          <p:cNvSpPr>
            <a:spLocks noGrp="1"/>
          </p:cNvSpPr>
          <p:nvPr>
            <p:ph type="body" sz="quarter" idx="35"/>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907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rup Eight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1843200"/>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p:txBody>
      </p:sp>
      <p:sp>
        <p:nvSpPr>
          <p:cNvPr id="12" name="Picture Placeholder 9"/>
          <p:cNvSpPr>
            <a:spLocks noGrp="1"/>
          </p:cNvSpPr>
          <p:nvPr>
            <p:ph type="pic" sz="quarter" idx="36"/>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81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rup SevenImages ValueStatement">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2" name="Text Placeholder 3"/>
          <p:cNvSpPr>
            <a:spLocks noGrp="1"/>
          </p:cNvSpPr>
          <p:nvPr>
            <p:ph type="body" sz="quarter" idx="35"/>
          </p:nvPr>
        </p:nvSpPr>
        <p:spPr>
          <a:xfrm>
            <a:off x="7973484" y="2202600"/>
            <a:ext cx="3657600" cy="3723538"/>
          </a:xfrm>
          <a:prstGeom prst="rect">
            <a:avLst/>
          </a:prstGeom>
          <a:solidFill>
            <a:schemeClr val="accent5"/>
          </a:solidFill>
          <a:ln w="19050">
            <a:noFill/>
          </a:ln>
        </p:spPr>
        <p:txBody>
          <a:bodyPr vert="horz" lIns="180000" tIns="180000" rIns="180000" bIns="180000"/>
          <a:lstStyle>
            <a:lvl1pPr marL="0" marR="0" indent="0" algn="l" defTabSz="914400" rtl="0" eaLnBrk="1" fontAlgn="base" latinLnBrk="0" hangingPunct="1">
              <a:lnSpc>
                <a:spcPts val="1950"/>
              </a:lnSpc>
              <a:spcBef>
                <a:spcPts val="0"/>
              </a:spcBef>
              <a:spcAft>
                <a:spcPct val="0"/>
              </a:spcAft>
              <a:buClr>
                <a:schemeClr val="accent3"/>
              </a:buClr>
              <a:buSzTx/>
              <a:buFontTx/>
              <a:buNone/>
              <a:tabLst/>
              <a:defRPr sz="1800" baseline="0">
                <a:solidFill>
                  <a:schemeClr val="tx1"/>
                </a:solidFill>
                <a:latin typeface="Times New Roman"/>
                <a:cs typeface="Times New Roman"/>
              </a:defRPr>
            </a:lvl1pPr>
            <a:lvl2pPr>
              <a:buClr>
                <a:schemeClr val="accent3"/>
              </a:buClr>
              <a:defRPr sz="1400">
                <a:latin typeface="Times New Roman"/>
                <a:cs typeface="Times New Roman"/>
              </a:defRPr>
            </a:lvl2pPr>
            <a:lvl3pPr>
              <a:buClr>
                <a:schemeClr val="accent3"/>
              </a:buClr>
              <a:defRPr sz="1400">
                <a:latin typeface="Times New Roman"/>
                <a:cs typeface="Times New Roman"/>
              </a:defRPr>
            </a:lvl3pPr>
            <a:lvl4pPr>
              <a:buClr>
                <a:schemeClr val="accent3"/>
              </a:buClr>
              <a:defRPr sz="1400">
                <a:latin typeface="Times New Roman"/>
                <a:cs typeface="Times New Roman"/>
              </a:defRPr>
            </a:lvl4pPr>
            <a:lvl5pPr>
              <a:buClr>
                <a:schemeClr val="accent3"/>
              </a:buClr>
              <a:defRPr sz="1400">
                <a:latin typeface="Times New Roman"/>
                <a:cs typeface="Times New Roman"/>
              </a:defRPr>
            </a:lvl5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06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rup NineImages">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55889"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7" name="Picture Placeholder 9"/>
          <p:cNvSpPr>
            <a:spLocks noGrp="1"/>
          </p:cNvSpPr>
          <p:nvPr>
            <p:ph type="pic" sz="quarter" idx="13"/>
          </p:nvPr>
        </p:nvSpPr>
        <p:spPr>
          <a:xfrm>
            <a:off x="7973484"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9" name="Picture Placeholder 9"/>
          <p:cNvSpPr>
            <a:spLocks noGrp="1"/>
          </p:cNvSpPr>
          <p:nvPr>
            <p:ph type="pic" sz="quarter" idx="14"/>
          </p:nvPr>
        </p:nvSpPr>
        <p:spPr>
          <a:xfrm>
            <a:off x="4264687" y="322263"/>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1" name="Picture Placeholder 9"/>
          <p:cNvSpPr>
            <a:spLocks noGrp="1"/>
          </p:cNvSpPr>
          <p:nvPr>
            <p:ph type="pic" sz="quarter" idx="15"/>
          </p:nvPr>
        </p:nvSpPr>
        <p:spPr>
          <a:xfrm>
            <a:off x="555889"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2" name="Picture Placeholder 9"/>
          <p:cNvSpPr>
            <a:spLocks noGrp="1"/>
          </p:cNvSpPr>
          <p:nvPr>
            <p:ph type="pic" sz="quarter" idx="16"/>
          </p:nvPr>
        </p:nvSpPr>
        <p:spPr>
          <a:xfrm>
            <a:off x="555889"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3" name="Picture Placeholder 9"/>
          <p:cNvSpPr>
            <a:spLocks noGrp="1"/>
          </p:cNvSpPr>
          <p:nvPr>
            <p:ph type="pic" sz="quarter" idx="17"/>
          </p:nvPr>
        </p:nvSpPr>
        <p:spPr>
          <a:xfrm>
            <a:off x="4264687"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24" name="Picture Placeholder 9"/>
          <p:cNvSpPr>
            <a:spLocks noGrp="1"/>
          </p:cNvSpPr>
          <p:nvPr>
            <p:ph type="pic" sz="quarter" idx="18"/>
          </p:nvPr>
        </p:nvSpPr>
        <p:spPr>
          <a:xfrm>
            <a:off x="4264687"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30" name="Picture Placeholder 9"/>
          <p:cNvSpPr>
            <a:spLocks noGrp="1"/>
          </p:cNvSpPr>
          <p:nvPr>
            <p:ph type="pic" sz="quarter" idx="19"/>
          </p:nvPr>
        </p:nvSpPr>
        <p:spPr>
          <a:xfrm>
            <a:off x="7973484" y="4082938"/>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2" name="Picture Placeholder 9"/>
          <p:cNvSpPr>
            <a:spLocks noGrp="1"/>
          </p:cNvSpPr>
          <p:nvPr>
            <p:ph type="pic" sz="quarter" idx="20"/>
          </p:nvPr>
        </p:nvSpPr>
        <p:spPr>
          <a:xfrm>
            <a:off x="7973484" y="2202600"/>
            <a:ext cx="3657600" cy="1843200"/>
          </a:xfrm>
          <a:prstGeom prst="rect">
            <a:avLst/>
          </a:prstGeom>
          <a:ln w="19050" cmpd="sng">
            <a:noFill/>
          </a:ln>
        </p:spPr>
        <p:txBody>
          <a:bodyPr vert="horz" lIns="0" tIns="0" rIns="0" bIns="0"/>
          <a:lstStyle>
            <a:lvl1pPr marL="177800" marR="0" indent="-177800" algn="l" defTabSz="914400" rtl="0" eaLnBrk="1" fontAlgn="base" latinLnBrk="0" hangingPunct="1">
              <a:lnSpc>
                <a:spcPct val="100000"/>
              </a:lnSpc>
              <a:spcBef>
                <a:spcPct val="50000"/>
              </a:spcBef>
              <a:spcAft>
                <a:spcPct val="0"/>
              </a:spcAft>
              <a:buClr>
                <a:schemeClr val="accent5"/>
              </a:buClr>
              <a:buSzTx/>
              <a:buFont typeface="Arial"/>
              <a:buChar char="•"/>
              <a:tabLst/>
              <a:defRPr sz="1400" baseline="0">
                <a:ln>
                  <a:noFill/>
                </a:ln>
                <a:latin typeface="+mj-lt"/>
              </a:defRPr>
            </a:lvl1pPr>
          </a:lstStyle>
          <a:p>
            <a:pPr lvl="0"/>
            <a:r>
              <a:rPr lang="en-US" noProof="0"/>
              <a:t>Click icon to add picture</a:t>
            </a:r>
            <a:endParaRPr lang="en-US" noProof="0" dirty="0"/>
          </a:p>
        </p:txBody>
      </p:sp>
      <p:sp>
        <p:nvSpPr>
          <p:cNvPr id="11" name="Text Placeholder 7"/>
          <p:cNvSpPr>
            <a:spLocks noGrp="1"/>
          </p:cNvSpPr>
          <p:nvPr>
            <p:ph type="body" sz="quarter" idx="28"/>
          </p:nvPr>
        </p:nvSpPr>
        <p:spPr>
          <a:xfrm>
            <a:off x="554567" y="6296400"/>
            <a:ext cx="8160000" cy="561600"/>
          </a:xfrm>
          <a:prstGeom prst="rect">
            <a:avLst/>
          </a:prstGeom>
        </p:spPr>
        <p:txBody>
          <a:bodyPr lIns="0" tIns="0" rIns="0" bIns="0" anchor="ctr" anchorCtr="0"/>
          <a:lstStyle>
            <a:lvl1pPr marL="0" indent="0">
              <a:lnSpc>
                <a:spcPts val="1700"/>
              </a:lnSpc>
              <a:spcBef>
                <a:spcPts val="0"/>
              </a:spcBef>
              <a:buFont typeface="Arial" pitchFamily="34" charset="0"/>
              <a:buNone/>
              <a:defRPr sz="1600">
                <a:solidFill>
                  <a:schemeClr val="bg1"/>
                </a:solidFill>
                <a:latin typeface="+mj-lt"/>
              </a:defRPr>
            </a:lvl1pPr>
            <a:lvl2pPr>
              <a:lnSpc>
                <a:spcPts val="1700"/>
              </a:lnSpc>
              <a:buNone/>
              <a:defRPr sz="1600">
                <a:solidFill>
                  <a:schemeClr val="bg1"/>
                </a:solidFill>
              </a:defRPr>
            </a:lvl2pPr>
            <a:lvl3pPr>
              <a:lnSpc>
                <a:spcPts val="1700"/>
              </a:lnSpc>
              <a:buNone/>
              <a:defRPr sz="1600">
                <a:solidFill>
                  <a:schemeClr val="bg1"/>
                </a:solidFill>
              </a:defRPr>
            </a:lvl3pPr>
            <a:lvl4pPr>
              <a:lnSpc>
                <a:spcPts val="1700"/>
              </a:lnSpc>
              <a:buNone/>
              <a:defRPr sz="1600">
                <a:solidFill>
                  <a:schemeClr val="bg1"/>
                </a:solidFill>
              </a:defRPr>
            </a:lvl4pPr>
            <a:lvl5pPr>
              <a:lnSpc>
                <a:spcPts val="1700"/>
              </a:lnSpc>
              <a:buNone/>
              <a:defRPr sz="1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5219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1.wmf"/><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10.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5" Type="http://schemas.openxmlformats.org/officeDocument/2006/relationships/image" Target="../media/image1.wmf"/><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w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1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w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6.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1.w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8.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w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pic>
        <p:nvPicPr>
          <p:cNvPr id="1027" name="Picture 1" descr="ArupLogo2010_w_OvaWord1000mm_CompoundTransparent_3May2012.wm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3" r:id="rId4"/>
    <p:sldLayoutId id="2147485954" r:id="rId5"/>
    <p:sldLayoutId id="214748585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F05023"/>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F05023"/>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FA9B1E"/>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C9ECBF14-46E4-4FB9-8AF5-50E23CB9C975}"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10245"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3" r:id="rId1"/>
    <p:sldLayoutId id="2147485984" r:id="rId2"/>
    <p:sldLayoutId id="2147485985" r:id="rId3"/>
    <p:sldLayoutId id="2147485914" r:id="rId4"/>
    <p:sldLayoutId id="2147485915" r:id="rId5"/>
    <p:sldLayoutId id="2147485916" r:id="rId6"/>
    <p:sldLayoutId id="2147485917" r:id="rId7"/>
    <p:sldLayoutId id="2147485918" r:id="rId8"/>
    <p:sldLayoutId id="2147485919" r:id="rId9"/>
    <p:sldLayoutId id="2147485920" r:id="rId10"/>
    <p:sldLayoutId id="2147485921" r:id="rId11"/>
    <p:sldLayoutId id="2147485922" r:id="rId12"/>
    <p:sldLayoutId id="2147485923" r:id="rId13"/>
    <p:sldLayoutId id="2147485924" r:id="rId14"/>
    <p:sldLayoutId id="2147485925" r:id="rId15"/>
    <p:sldLayoutId id="214748592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11267"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269"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6" r:id="rId1"/>
    <p:sldLayoutId id="2147485987" r:id="rId2"/>
    <p:sldLayoutId id="214748598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28AF73"/>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28AF73"/>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28AF7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CE28CDF-4EC1-482C-9201-5B61C82E1555}"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12293"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9" r:id="rId1"/>
    <p:sldLayoutId id="2147485990" r:id="rId2"/>
    <p:sldLayoutId id="2147485991" r:id="rId3"/>
    <p:sldLayoutId id="2147485927" r:id="rId4"/>
    <p:sldLayoutId id="2147485928" r:id="rId5"/>
    <p:sldLayoutId id="2147485929" r:id="rId6"/>
    <p:sldLayoutId id="2147485930" r:id="rId7"/>
    <p:sldLayoutId id="2147485931" r:id="rId8"/>
    <p:sldLayoutId id="2147485932" r:id="rId9"/>
    <p:sldLayoutId id="2147485933" r:id="rId10"/>
    <p:sldLayoutId id="2147485934" r:id="rId11"/>
    <p:sldLayoutId id="2147485935" r:id="rId12"/>
    <p:sldLayoutId id="2147485936" r:id="rId13"/>
    <p:sldLayoutId id="2147485937" r:id="rId14"/>
    <p:sldLayoutId id="2147485938" r:id="rId15"/>
    <p:sldLayoutId id="2147485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40" r:id="rId1"/>
    <p:sldLayoutId id="214748599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30824802"/>
      </p:ext>
    </p:extLst>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 id="2147486022" r:id="rId12"/>
    <p:sldLayoutId id="21474860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434D293-2318-4933-94F9-D2D9E3DA7C06}"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2053" name="Picture 9"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860" r:id="rId4"/>
    <p:sldLayoutId id="2147485861" r:id="rId5"/>
    <p:sldLayoutId id="2147485862" r:id="rId6"/>
    <p:sldLayoutId id="2147485863" r:id="rId7"/>
    <p:sldLayoutId id="2147485864" r:id="rId8"/>
    <p:sldLayoutId id="2147485865" r:id="rId9"/>
    <p:sldLayoutId id="2147485866" r:id="rId10"/>
    <p:sldLayoutId id="2147485867" r:id="rId11"/>
    <p:sldLayoutId id="2147485868" r:id="rId12"/>
    <p:sldLayoutId id="2147485869" r:id="rId13"/>
    <p:sldLayoutId id="2147485870" r:id="rId14"/>
    <p:sldLayoutId id="2147485871" r:id="rId15"/>
    <p:sldLayoutId id="214748587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3075"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077"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chemeClr val="accent1"/>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chemeClr val="accent1"/>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D22D7D"/>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D22D7D"/>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F4AA550A-5F55-4374-BBD1-D9795D0C755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4101"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 id="2147485881" r:id="rId12"/>
    <p:sldLayoutId id="2147485882" r:id="rId13"/>
    <p:sldLayoutId id="2147485883" r:id="rId14"/>
    <p:sldLayoutId id="2147485884" r:id="rId15"/>
    <p:sldLayoutId id="214748588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5123"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125" name="Picture 4" descr="ArupLogo2010_w_OvaWord1000mm_CompoundTransparent_3May2012.wm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4" r:id="rId1"/>
    <p:sldLayoutId id="2147485965" r:id="rId2"/>
    <p:sldLayoutId id="2147485966" r:id="rId3"/>
    <p:sldLayoutId id="2147485967" r:id="rId4"/>
    <p:sldLayoutId id="2147485968" r:id="rId5"/>
    <p:sldLayoutId id="2147485886" r:id="rId6"/>
    <p:sldLayoutId id="214748596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chemeClr val="accent2"/>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chemeClr val="accent2"/>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rgbClr val="28AAE1"/>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56FD73E1-1202-4CF0-894D-42876F56A7EC}"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6149"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1" r:id="rId1"/>
    <p:sldLayoutId id="2147485972" r:id="rId2"/>
    <p:sldLayoutId id="2147485973" r:id="rId3"/>
    <p:sldLayoutId id="2147485888" r:id="rId4"/>
    <p:sldLayoutId id="2147485889" r:id="rId5"/>
    <p:sldLayoutId id="2147485890" r:id="rId6"/>
    <p:sldLayoutId id="2147485891" r:id="rId7"/>
    <p:sldLayoutId id="2147485892" r:id="rId8"/>
    <p:sldLayoutId id="2147485893" r:id="rId9"/>
    <p:sldLayoutId id="2147485894" r:id="rId10"/>
    <p:sldLayoutId id="2147485895" r:id="rId11"/>
    <p:sldLayoutId id="2147485896" r:id="rId12"/>
    <p:sldLayoutId id="2147485897" r:id="rId13"/>
    <p:sldLayoutId id="2147485898" r:id="rId14"/>
    <p:sldLayoutId id="2147485899" r:id="rId15"/>
    <p:sldLayoutId id="21474859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7171"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173"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4" r:id="rId1"/>
    <p:sldLayoutId id="2147485975" r:id="rId2"/>
    <p:sldLayoutId id="214748597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696EB4"/>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696EB4"/>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286500"/>
            <a:ext cx="12192000" cy="57150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ＭＳ Ｐゴシック"/>
              <a:cs typeface="Arial" charset="0"/>
            </a:endParaRPr>
          </a:p>
        </p:txBody>
      </p:sp>
      <p:cxnSp>
        <p:nvCxnSpPr>
          <p:cNvPr id="9" name="Straight Connector 8"/>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4"/>
          <p:cNvSpPr txBox="1">
            <a:spLocks/>
          </p:cNvSpPr>
          <p:nvPr/>
        </p:nvSpPr>
        <p:spPr>
          <a:xfrm>
            <a:off x="0" y="6296026"/>
            <a:ext cx="383117" cy="561975"/>
          </a:xfrm>
          <a:prstGeom prst="rect">
            <a:avLst/>
          </a:prstGeom>
        </p:spPr>
        <p:txBody>
          <a:bodyPr lIns="0" tIns="0" rIns="0" bIns="198000" anchor="b"/>
          <a:lstStyle>
            <a:lvl1pPr algn="r">
              <a:defRPr sz="800">
                <a:solidFill>
                  <a:schemeClr val="tx1"/>
                </a:solidFill>
              </a:defRPr>
            </a:lvl1pPr>
          </a:lstStyle>
          <a:p>
            <a:pPr fontAlgn="auto">
              <a:spcBef>
                <a:spcPts val="0"/>
              </a:spcBef>
              <a:spcAft>
                <a:spcPts val="0"/>
              </a:spcAft>
              <a:defRPr/>
            </a:pPr>
            <a:fld id="{8F69A246-F786-49D8-844B-CCFE7C450EBE}" type="slidenum">
              <a:rPr lang="en-US" sz="800" b="0" smtClean="0">
                <a:solidFill>
                  <a:srgbClr val="FFFFFF"/>
                </a:solidFill>
                <a:latin typeface="Arial"/>
                <a:ea typeface="+mn-ea"/>
              </a:rPr>
              <a:pPr fontAlgn="auto">
                <a:spcBef>
                  <a:spcPts val="0"/>
                </a:spcBef>
                <a:spcAft>
                  <a:spcPts val="0"/>
                </a:spcAft>
                <a:defRPr/>
              </a:pPr>
              <a:t>‹#›</a:t>
            </a:fld>
            <a:r>
              <a:rPr lang="en-US" sz="800" b="0" i="1" dirty="0">
                <a:solidFill>
                  <a:srgbClr val="FFFFFF"/>
                </a:solidFill>
                <a:latin typeface="Arial"/>
                <a:ea typeface="+mn-ea"/>
              </a:rPr>
              <a:t>  </a:t>
            </a:r>
          </a:p>
        </p:txBody>
      </p:sp>
      <p:pic>
        <p:nvPicPr>
          <p:cNvPr id="8197" name="Picture 4" descr="ArupLogo2010_w_OvaWord1000mm_CompoundTransparent_3May2012.wmf"/>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01" r:id="rId4"/>
    <p:sldLayoutId id="2147485902" r:id="rId5"/>
    <p:sldLayoutId id="2147485903" r:id="rId6"/>
    <p:sldLayoutId id="2147485904" r:id="rId7"/>
    <p:sldLayoutId id="2147485905" r:id="rId8"/>
    <p:sldLayoutId id="2147485906" r:id="rId9"/>
    <p:sldLayoutId id="2147485907" r:id="rId10"/>
    <p:sldLayoutId id="2147485908" r:id="rId11"/>
    <p:sldLayoutId id="2147485909" r:id="rId12"/>
    <p:sldLayoutId id="2147485910" r:id="rId13"/>
    <p:sldLayoutId id="2147485911" r:id="rId14"/>
    <p:sldLayoutId id="2147485912" r:id="rId15"/>
    <p:sldLayoutId id="21474859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1600">
          <a:solidFill>
            <a:schemeClr val="bg1"/>
          </a:solidFill>
          <a:latin typeface="+mj-lt"/>
          <a:ea typeface="MS PGothic" pitchFamily="34" charset="-128"/>
          <a:cs typeface="ＭＳ Ｐゴシック"/>
        </a:defRPr>
      </a:lvl1pPr>
      <a:lvl2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2pPr>
      <a:lvl3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3pPr>
      <a:lvl4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4pPr>
      <a:lvl5pPr algn="l" rtl="0" eaLnBrk="0" fontAlgn="base" hangingPunct="0">
        <a:spcBef>
          <a:spcPct val="0"/>
        </a:spcBef>
        <a:spcAft>
          <a:spcPct val="0"/>
        </a:spcAft>
        <a:defRPr sz="1600">
          <a:solidFill>
            <a:schemeClr val="bg1"/>
          </a:solidFill>
          <a:latin typeface="Times New Roman" pitchFamily="18"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293688" indent="-293688" algn="l" rtl="0" eaLnBrk="0" fontAlgn="base" hangingPunct="0">
        <a:spcBef>
          <a:spcPct val="50000"/>
        </a:spcBef>
        <a:spcAft>
          <a:spcPct val="0"/>
        </a:spcAft>
        <a:buClr>
          <a:schemeClr val="accent2"/>
        </a:buClr>
        <a:buChar char="•"/>
        <a:defRPr sz="2400">
          <a:solidFill>
            <a:srgbClr val="000000"/>
          </a:solidFill>
          <a:latin typeface="Arial"/>
          <a:ea typeface="MS PGothic" pitchFamily="34" charset="-128"/>
          <a:cs typeface="ＭＳ Ｐゴシック"/>
        </a:defRPr>
      </a:lvl1pPr>
      <a:lvl2pPr marL="762000" indent="-277813" algn="l" rtl="0" eaLnBrk="0" fontAlgn="base" hangingPunct="0">
        <a:spcBef>
          <a:spcPct val="10000"/>
        </a:spcBef>
        <a:spcAft>
          <a:spcPct val="0"/>
        </a:spcAft>
        <a:buClr>
          <a:schemeClr val="accent2"/>
        </a:buClr>
        <a:buFont typeface="Times" pitchFamily="18" charset="0"/>
        <a:buChar char="•"/>
        <a:defRPr sz="2200">
          <a:solidFill>
            <a:srgbClr val="000000"/>
          </a:solidFill>
          <a:latin typeface="Arial"/>
          <a:ea typeface="MS PGothic" pitchFamily="34" charset="-128"/>
          <a:cs typeface="ＭＳ Ｐゴシック"/>
        </a:defRPr>
      </a:lvl2pPr>
      <a:lvl3pPr marL="1244600" indent="-292100" algn="l" rtl="0" eaLnBrk="0" fontAlgn="base" hangingPunct="0">
        <a:spcBef>
          <a:spcPct val="10000"/>
        </a:spcBef>
        <a:spcAft>
          <a:spcPct val="0"/>
        </a:spcAft>
        <a:buClr>
          <a:schemeClr val="accent2"/>
        </a:buClr>
        <a:buFont typeface="Lucida Grande"/>
        <a:buChar char="-"/>
        <a:defRPr sz="2000">
          <a:solidFill>
            <a:srgbClr val="000000"/>
          </a:solidFill>
          <a:latin typeface="Arial"/>
          <a:ea typeface="MS PGothic" pitchFamily="34" charset="-128"/>
          <a:cs typeface="ＭＳ Ｐゴシック"/>
        </a:defRPr>
      </a:lvl3pPr>
      <a:lvl4pPr marL="1714500" indent="-279400"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4pPr>
      <a:lvl5pPr marL="2198688" indent="-293688" algn="l" rtl="0" eaLnBrk="0" fontAlgn="base" hangingPunct="0">
        <a:spcBef>
          <a:spcPct val="10000"/>
        </a:spcBef>
        <a:spcAft>
          <a:spcPct val="0"/>
        </a:spcAft>
        <a:buClr>
          <a:schemeClr val="accent2"/>
        </a:buClr>
        <a:buFont typeface="Lucida Grande"/>
        <a:buChar char="-"/>
        <a:defRPr>
          <a:solidFill>
            <a:srgbClr val="000000"/>
          </a:solidFill>
          <a:latin typeface="Arial"/>
          <a:ea typeface="MS PGothic" pitchFamily="34" charset="-128"/>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86500"/>
            <a:ext cx="12192000" cy="571500"/>
          </a:xfrm>
          <a:prstGeom prst="rect">
            <a:avLst/>
          </a:prstGeom>
          <a:solidFill>
            <a:schemeClr val="accent5"/>
          </a:soli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sz="1800" b="0" kern="0">
              <a:solidFill>
                <a:srgbClr val="FFFFFF"/>
              </a:solidFill>
              <a:latin typeface="Arial"/>
              <a:ea typeface="+mn-ea"/>
              <a:cs typeface="Arial" pitchFamily="34" charset="0"/>
            </a:endParaRPr>
          </a:p>
        </p:txBody>
      </p:sp>
      <p:sp>
        <p:nvSpPr>
          <p:cNvPr id="9219" name="Rectangle 2"/>
          <p:cNvSpPr>
            <a:spLocks noGrp="1" noChangeArrowheads="1"/>
          </p:cNvSpPr>
          <p:nvPr>
            <p:ph type="title"/>
          </p:nvPr>
        </p:nvSpPr>
        <p:spPr bwMode="auto">
          <a:xfrm>
            <a:off x="560918" y="250826"/>
            <a:ext cx="110913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l-PL"/>
              <a:t>Click to edit Master title style</a:t>
            </a:r>
          </a:p>
        </p:txBody>
      </p:sp>
      <p:cxnSp>
        <p:nvCxnSpPr>
          <p:cNvPr id="8" name="Straight Connector 7"/>
          <p:cNvCxnSpPr/>
          <p:nvPr/>
        </p:nvCxnSpPr>
        <p:spPr>
          <a:xfrm>
            <a:off x="0" y="6286500"/>
            <a:ext cx="12192000"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221" name="Picture 4" descr="ArupLogo2010_w_OvaWord1000mm_CompoundTransparent_3May2012.w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97067" y="6443663"/>
            <a:ext cx="11514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ts val="3300"/>
        </a:lnSpc>
        <a:spcBef>
          <a:spcPct val="0"/>
        </a:spcBef>
        <a:spcAft>
          <a:spcPct val="0"/>
        </a:spcAft>
        <a:defRPr sz="3200">
          <a:solidFill>
            <a:srgbClr val="FA9B1E"/>
          </a:solidFill>
          <a:latin typeface="+mj-lt"/>
          <a:ea typeface="MS PGothic" pitchFamily="34" charset="-128"/>
          <a:cs typeface="ＭＳ Ｐゴシック" pitchFamily="-65" charset="-128"/>
        </a:defRPr>
      </a:lvl1pPr>
      <a:lvl2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2pPr>
      <a:lvl3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3pPr>
      <a:lvl4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4pPr>
      <a:lvl5pPr algn="l" rtl="0" eaLnBrk="0" fontAlgn="base" hangingPunct="0">
        <a:lnSpc>
          <a:spcPts val="3300"/>
        </a:lnSpc>
        <a:spcBef>
          <a:spcPct val="0"/>
        </a:spcBef>
        <a:spcAft>
          <a:spcPct val="0"/>
        </a:spcAft>
        <a:defRPr sz="3200">
          <a:solidFill>
            <a:srgbClr val="FA9B1E"/>
          </a:solidFill>
          <a:latin typeface="Times New Roman" pitchFamily="-105" charset="0"/>
          <a:ea typeface="MS PGothic" pitchFamily="34"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p:titleStyle>
    <p:bodyStyle>
      <a:lvl1pPr marL="361950" indent="-361950" algn="l" rtl="0" eaLnBrk="0" fontAlgn="base" hangingPunct="0">
        <a:lnSpc>
          <a:spcPts val="2900"/>
        </a:lnSpc>
        <a:spcBef>
          <a:spcPct val="50000"/>
        </a:spcBef>
        <a:spcAft>
          <a:spcPct val="0"/>
        </a:spcAft>
        <a:buClr>
          <a:srgbClr val="D22D7D"/>
        </a:buClr>
        <a:buFont typeface="Wingdings" pitchFamily="2" charset="2"/>
        <a:defRPr sz="2400">
          <a:solidFill>
            <a:srgbClr val="000000"/>
          </a:solidFill>
          <a:latin typeface="+mn-lt"/>
          <a:ea typeface="MS PGothic" pitchFamily="34" charset="-128"/>
          <a:cs typeface="Arial"/>
        </a:defRPr>
      </a:lvl1pPr>
      <a:lvl2pPr marL="265113" indent="-265113" algn="l" rtl="0" eaLnBrk="0" fontAlgn="base" hangingPunct="0">
        <a:lnSpc>
          <a:spcPts val="2500"/>
        </a:lnSpc>
        <a:spcBef>
          <a:spcPct val="10000"/>
        </a:spcBef>
        <a:spcAft>
          <a:spcPct val="0"/>
        </a:spcAft>
        <a:buClr>
          <a:srgbClr val="FA9B1E"/>
        </a:buClr>
        <a:buFont typeface="Times New Roman" pitchFamily="18" charset="0"/>
        <a:buChar char="-"/>
        <a:defRPr sz="2400">
          <a:solidFill>
            <a:srgbClr val="000000"/>
          </a:solidFill>
          <a:latin typeface="+mn-lt"/>
          <a:ea typeface="MS PGothic" pitchFamily="34" charset="-128"/>
          <a:cs typeface="Arial"/>
        </a:defRPr>
      </a:lvl2pPr>
      <a:lvl3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3pPr>
      <a:lvl4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4pPr>
      <a:lvl5pPr marL="534988" indent="-269875" algn="l" rtl="0" eaLnBrk="0" fontAlgn="base" hangingPunct="0">
        <a:lnSpc>
          <a:spcPts val="2300"/>
        </a:lnSpc>
        <a:spcBef>
          <a:spcPct val="10000"/>
        </a:spcBef>
        <a:spcAft>
          <a:spcPct val="0"/>
        </a:spcAft>
        <a:buClr>
          <a:srgbClr val="FA9B1E"/>
        </a:buClr>
        <a:buFont typeface="Times New Roman" pitchFamily="18" charset="0"/>
        <a:buChar char="-"/>
        <a:defRPr sz="2200">
          <a:solidFill>
            <a:srgbClr val="000000"/>
          </a:solidFill>
          <a:latin typeface="+mn-lt"/>
          <a:ea typeface="MS PGothic" pitchFamily="34" charset="-128"/>
          <a:cs typeface="Arial"/>
        </a:defRPr>
      </a:lvl5pPr>
      <a:lvl6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6pPr>
      <a:lvl7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7pPr>
      <a:lvl8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8pPr>
      <a:lvl9pPr marL="538163" indent="-273050" algn="l" rtl="0" eaLnBrk="1" fontAlgn="base" hangingPunct="1">
        <a:lnSpc>
          <a:spcPts val="2300"/>
        </a:lnSpc>
        <a:spcBef>
          <a:spcPct val="10000"/>
        </a:spcBef>
        <a:spcAft>
          <a:spcPct val="0"/>
        </a:spcAft>
        <a:buClr>
          <a:schemeClr val="accent5"/>
        </a:buClr>
        <a:buFont typeface="Lucida Grande" pitchFamily="-105" charset="0"/>
        <a:buChar char="-"/>
        <a:defRPr sz="2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36.xml"/><Relationship Id="rId6" Type="http://schemas.openxmlformats.org/officeDocument/2006/relationships/image" Target="../media/image75.png"/><Relationship Id="rId5" Type="http://schemas.openxmlformats.org/officeDocument/2006/relationships/image" Target="../media/image74.jp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136.xml"/><Relationship Id="rId4" Type="http://schemas.openxmlformats.org/officeDocument/2006/relationships/image" Target="../media/image74.jpg"/></Relationships>
</file>

<file path=ppt/slides/_rels/slide1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8.xml"/><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9.xml"/><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microsoft.com/office/2007/relationships/hdphoto" Target="../media/hdphoto3.wdp"/><Relationship Id="rId3" Type="http://schemas.openxmlformats.org/officeDocument/2006/relationships/image" Target="../media/image11.jpeg"/><Relationship Id="rId21" Type="http://schemas.openxmlformats.org/officeDocument/2006/relationships/image" Target="../media/image28.png"/><Relationship Id="rId34" Type="http://schemas.openxmlformats.org/officeDocument/2006/relationships/image" Target="../media/image3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1.png"/><Relationship Id="rId33"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4.png"/><Relationship Id="rId1" Type="http://schemas.openxmlformats.org/officeDocument/2006/relationships/slideLayout" Target="../slideLayouts/slideLayout136.xml"/><Relationship Id="rId6" Type="http://schemas.microsoft.com/office/2007/relationships/hdphoto" Target="../media/hdphoto1.wdp"/><Relationship Id="rId11" Type="http://schemas.openxmlformats.org/officeDocument/2006/relationships/image" Target="../media/image18.png"/><Relationship Id="rId24" Type="http://schemas.microsoft.com/office/2007/relationships/hdphoto" Target="../media/hdphoto2.wdp"/><Relationship Id="rId32" Type="http://schemas.openxmlformats.org/officeDocument/2006/relationships/image" Target="../media/image36.jpeg"/><Relationship Id="rId5"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3.jp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2.jpeg"/><Relationship Id="rId30" Type="http://schemas.microsoft.com/office/2007/relationships/hdphoto" Target="../media/hdphoto4.wdp"/><Relationship Id="rId35" Type="http://schemas.openxmlformats.org/officeDocument/2006/relationships/hyperlink" Target="https://bdl.stat.gov.pl/BDL/dane/podgrup/tablica" TargetMode="External"/><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136.xml"/><Relationship Id="rId4" Type="http://schemas.openxmlformats.org/officeDocument/2006/relationships/image" Target="../media/image86.jpeg"/></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2.xml"/><Relationship Id="rId1" Type="http://schemas.openxmlformats.org/officeDocument/2006/relationships/slideLayout" Target="../slideLayouts/slideLayout136.xml"/><Relationship Id="rId4" Type="http://schemas.openxmlformats.org/officeDocument/2006/relationships/image" Target="../media/image88.jpeg"/></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4.xml"/><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136.xml"/><Relationship Id="rId4" Type="http://schemas.openxmlformats.org/officeDocument/2006/relationships/image" Target="../media/image93.jpeg"/></Relationships>
</file>

<file path=ppt/slides/_rels/slide2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7.xml"/><Relationship Id="rId1" Type="http://schemas.openxmlformats.org/officeDocument/2006/relationships/slideLayout" Target="../slideLayouts/slideLayout136.xml"/><Relationship Id="rId5" Type="http://schemas.openxmlformats.org/officeDocument/2006/relationships/image" Target="../media/image96.jpeg"/><Relationship Id="rId4" Type="http://schemas.openxmlformats.org/officeDocument/2006/relationships/image" Target="../media/image95.jpeg"/></Relationships>
</file>

<file path=ppt/slides/_rels/slide2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8.xml"/><Relationship Id="rId1" Type="http://schemas.openxmlformats.org/officeDocument/2006/relationships/slideLayout" Target="../slideLayouts/slideLayout136.xml"/><Relationship Id="rId5" Type="http://schemas.openxmlformats.org/officeDocument/2006/relationships/image" Target="../media/image98.jpeg"/><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9.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31.png"/><Relationship Id="rId21" Type="http://schemas.openxmlformats.org/officeDocument/2006/relationships/image" Target="../media/image27.png"/><Relationship Id="rId34" Type="http://schemas.openxmlformats.org/officeDocument/2006/relationships/image" Target="../media/image58.jpeg"/><Relationship Id="rId7" Type="http://schemas.microsoft.com/office/2007/relationships/hdphoto" Target="../media/hdphoto1.wdp"/><Relationship Id="rId12" Type="http://schemas.openxmlformats.org/officeDocument/2006/relationships/image" Target="../media/image45.png"/><Relationship Id="rId17" Type="http://schemas.openxmlformats.org/officeDocument/2006/relationships/image" Target="../media/image50.png"/><Relationship Id="rId25" Type="http://schemas.microsoft.com/office/2007/relationships/hdphoto" Target="../media/hdphoto2.wdp"/><Relationship Id="rId33" Type="http://schemas.openxmlformats.org/officeDocument/2006/relationships/image" Target="../media/image57.jpeg"/><Relationship Id="rId2" Type="http://schemas.openxmlformats.org/officeDocument/2006/relationships/notesSlide" Target="../notesSlides/notesSlide3.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33.jpg"/><Relationship Id="rId1" Type="http://schemas.openxmlformats.org/officeDocument/2006/relationships/slideLayout" Target="../slideLayouts/slideLayout136.xml"/><Relationship Id="rId6" Type="http://schemas.openxmlformats.org/officeDocument/2006/relationships/image" Target="../media/image13.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56.png"/><Relationship Id="rId37" Type="http://schemas.openxmlformats.org/officeDocument/2006/relationships/hyperlink" Target="https://bdl.stat.gov.pl/BDL/dane/podgrup/tablica" TargetMode="External"/><Relationship Id="rId5" Type="http://schemas.openxmlformats.org/officeDocument/2006/relationships/image" Target="../media/image41.png"/><Relationship Id="rId15" Type="http://schemas.openxmlformats.org/officeDocument/2006/relationships/image" Target="../media/image48.png"/><Relationship Id="rId23" Type="http://schemas.openxmlformats.org/officeDocument/2006/relationships/image" Target="../media/image29.png"/><Relationship Id="rId28" Type="http://schemas.openxmlformats.org/officeDocument/2006/relationships/image" Target="../media/image54.jpeg"/><Relationship Id="rId36" Type="http://schemas.openxmlformats.org/officeDocument/2006/relationships/hyperlink" Target="https://www.bip.krakow.pl/?dok_id=65239" TargetMode="External"/><Relationship Id="rId10" Type="http://schemas.openxmlformats.org/officeDocument/2006/relationships/image" Target="../media/image44.png"/><Relationship Id="rId19" Type="http://schemas.openxmlformats.org/officeDocument/2006/relationships/image" Target="../media/image52.png"/><Relationship Id="rId31" Type="http://schemas.microsoft.com/office/2007/relationships/hdphoto" Target="../media/hdphoto4.wdp"/><Relationship Id="rId4" Type="http://schemas.openxmlformats.org/officeDocument/2006/relationships/image" Target="../media/image40.jpg"/><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28.png"/><Relationship Id="rId27" Type="http://schemas.microsoft.com/office/2007/relationships/hdphoto" Target="../media/hdphoto3.wdp"/><Relationship Id="rId30" Type="http://schemas.openxmlformats.org/officeDocument/2006/relationships/image" Target="../media/image55.png"/><Relationship Id="rId35" Type="http://schemas.openxmlformats.org/officeDocument/2006/relationships/image" Target="../media/image59.jpeg"/><Relationship Id="rId8" Type="http://schemas.openxmlformats.org/officeDocument/2006/relationships/image" Target="../media/image42.png"/><Relationship Id="rId3" Type="http://schemas.openxmlformats.org/officeDocument/2006/relationships/image" Target="../media/image39.jpeg"/></Relationships>
</file>

<file path=ppt/slides/_rels/slide3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0.xml"/><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1.xml"/><Relationship Id="rId1" Type="http://schemas.openxmlformats.org/officeDocument/2006/relationships/slideLayout" Target="../slideLayouts/slideLayout136.xml"/><Relationship Id="rId4" Type="http://schemas.openxmlformats.org/officeDocument/2006/relationships/image" Target="../media/image102.jpe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2.xml"/><Relationship Id="rId1" Type="http://schemas.openxmlformats.org/officeDocument/2006/relationships/slideLayout" Target="../slideLayouts/slideLayout136.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33.xml"/><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4.xml"/><Relationship Id="rId1" Type="http://schemas.openxmlformats.org/officeDocument/2006/relationships/slideLayout" Target="../slideLayouts/slideLayout136.xml"/><Relationship Id="rId4" Type="http://schemas.openxmlformats.org/officeDocument/2006/relationships/image" Target="../media/image10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5.xml"/><Relationship Id="rId1" Type="http://schemas.openxmlformats.org/officeDocument/2006/relationships/slideLayout" Target="../slideLayouts/slideLayout136.xml"/><Relationship Id="rId4" Type="http://schemas.openxmlformats.org/officeDocument/2006/relationships/image" Target="../media/image109.jpeg"/></Relationships>
</file>

<file path=ppt/slides/_rels/slide3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6.xml"/><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3" Type="http://schemas.openxmlformats.org/officeDocument/2006/relationships/hyperlink" Target="https://samorzad.pap.pl/kategoria/srodowisko/odpady-policzone-gus-w-2018-r-na-jednego-polaka-przypadalo-325-kg-zebranych" TargetMode="External"/><Relationship Id="rId2" Type="http://schemas.openxmlformats.org/officeDocument/2006/relationships/notesSlide" Target="../notesSlides/notesSlide39.xml"/><Relationship Id="rId1" Type="http://schemas.openxmlformats.org/officeDocument/2006/relationships/slideLayout" Target="../slideLayouts/slideLayout136.xml"/><Relationship Id="rId4" Type="http://schemas.openxmlformats.org/officeDocument/2006/relationships/hyperlink" Target="https://mmmm.com.pl/pojemniki-polpodziemne.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xml"/><Relationship Id="rId1" Type="http://schemas.openxmlformats.org/officeDocument/2006/relationships/slideLayout" Target="../slideLayouts/slideLayout136.xml"/><Relationship Id="rId5" Type="http://schemas.openxmlformats.org/officeDocument/2006/relationships/image" Target="../media/image62.jpe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13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68.jpeg"/><Relationship Id="rId7"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136.xml"/><Relationship Id="rId6" Type="http://schemas.microsoft.com/office/2007/relationships/hdphoto" Target="../media/hdphoto6.wdp"/><Relationship Id="rId5" Type="http://schemas.openxmlformats.org/officeDocument/2006/relationships/image" Target="../media/image69.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4"/>
          <p:cNvSpPr/>
          <p:nvPr/>
        </p:nvSpPr>
        <p:spPr>
          <a:xfrm>
            <a:off x="119336" y="81122"/>
            <a:ext cx="11953328" cy="3425168"/>
          </a:xfrm>
          <a:prstGeom prst="rect">
            <a:avLst/>
          </a:prstGeom>
          <a:solidFill>
            <a:srgbClr val="0070C0"/>
          </a:solidFill>
          <a:ln>
            <a:noFill/>
          </a:ln>
          <a:effectLst>
            <a:glow rad="50800">
              <a:schemeClr val="accent1">
                <a:alpha val="59000"/>
              </a:schemeClr>
            </a:glow>
            <a:outerShdw blurRad="50800" dist="50800" dir="5400000" algn="ctr" rotWithShape="0">
              <a:srgbClr val="000000">
                <a:alpha val="82000"/>
              </a:srgbClr>
            </a:outerShdw>
            <a:softEdge rad="12700"/>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2800" dirty="0">
              <a:solidFill>
                <a:schemeClr val="bg1"/>
              </a:solidFill>
            </a:endParaRPr>
          </a:p>
        </p:txBody>
      </p:sp>
      <p:sp>
        <p:nvSpPr>
          <p:cNvPr id="2" name="Prostokąt 1"/>
          <p:cNvSpPr/>
          <p:nvPr/>
        </p:nvSpPr>
        <p:spPr>
          <a:xfrm>
            <a:off x="371364" y="170787"/>
            <a:ext cx="11449272" cy="2708434"/>
          </a:xfrm>
          <a:prstGeom prst="rect">
            <a:avLst/>
          </a:prstGeom>
        </p:spPr>
        <p:txBody>
          <a:bodyPr wrap="square">
            <a:spAutoFit/>
          </a:bodyPr>
          <a:lstStyle/>
          <a:p>
            <a:pPr algn="ctr"/>
            <a:r>
              <a:rPr lang="pl-PL" sz="3400" dirty="0">
                <a:solidFill>
                  <a:schemeClr val="bg1"/>
                </a:solidFill>
              </a:rPr>
              <a:t>PROJEKTOWANIE PRZESTRZENI PUBLICZNEJ </a:t>
            </a:r>
            <a:br>
              <a:rPr lang="pl-PL" sz="3400" dirty="0">
                <a:solidFill>
                  <a:schemeClr val="bg1"/>
                </a:solidFill>
              </a:rPr>
            </a:br>
            <a:r>
              <a:rPr lang="pl-PL" sz="3400" dirty="0">
                <a:solidFill>
                  <a:schemeClr val="bg1"/>
                </a:solidFill>
              </a:rPr>
              <a:t>A GOSPODAROWANIE ODPADAMI KOMUNALNYMI </a:t>
            </a:r>
            <a:br>
              <a:rPr lang="pl-PL" sz="3400" dirty="0">
                <a:solidFill>
                  <a:schemeClr val="bg1"/>
                </a:solidFill>
              </a:rPr>
            </a:br>
            <a:r>
              <a:rPr lang="pl-PL" sz="3400" dirty="0">
                <a:solidFill>
                  <a:schemeClr val="bg1"/>
                </a:solidFill>
              </a:rPr>
              <a:t>Z PERSPEKTYWY MPO SP. Z O.O. W KRAKOWIE - ZARZĄDZAJĄCEGO GMINNYM SYSTEMEM GOSPODAROWNIA ODPADAMI KOMUNALNYMI</a:t>
            </a:r>
          </a:p>
        </p:txBody>
      </p:sp>
      <p:cxnSp>
        <p:nvCxnSpPr>
          <p:cNvPr id="9" name="Łącznik prostoliniowy 8"/>
          <p:cNvCxnSpPr/>
          <p:nvPr/>
        </p:nvCxnSpPr>
        <p:spPr>
          <a:xfrm>
            <a:off x="371364" y="6093296"/>
            <a:ext cx="114492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upa 7"/>
          <p:cNvGrpSpPr/>
          <p:nvPr/>
        </p:nvGrpSpPr>
        <p:grpSpPr>
          <a:xfrm>
            <a:off x="1847528" y="3953452"/>
            <a:ext cx="3832323" cy="1728192"/>
            <a:chOff x="235621" y="3501008"/>
            <a:chExt cx="3832323" cy="1728192"/>
          </a:xfrm>
        </p:grpSpPr>
        <p:sp>
          <p:nvSpPr>
            <p:cNvPr id="13" name="Prostokąt zaokrąglony 12"/>
            <p:cNvSpPr/>
            <p:nvPr/>
          </p:nvSpPr>
          <p:spPr>
            <a:xfrm>
              <a:off x="235621" y="3501008"/>
              <a:ext cx="3832323" cy="1728192"/>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4451" y="3659138"/>
              <a:ext cx="3168352" cy="1280014"/>
            </a:xfrm>
            <a:prstGeom prst="rect">
              <a:avLst/>
            </a:prstGeom>
            <a:ln>
              <a:noFill/>
            </a:ln>
            <a:effectLst/>
          </p:spPr>
        </p:pic>
      </p:grpSp>
      <p:sp>
        <p:nvSpPr>
          <p:cNvPr id="15" name="pole tekstowe 14"/>
          <p:cNvSpPr txBox="1"/>
          <p:nvPr/>
        </p:nvSpPr>
        <p:spPr>
          <a:xfrm>
            <a:off x="5951984" y="4238980"/>
            <a:ext cx="5616624" cy="707886"/>
          </a:xfrm>
          <a:prstGeom prst="rect">
            <a:avLst/>
          </a:prstGeom>
          <a:noFill/>
        </p:spPr>
        <p:txBody>
          <a:bodyPr wrap="square" rtlCol="0">
            <a:spAutoFit/>
          </a:bodyPr>
          <a:lstStyle/>
          <a:p>
            <a:r>
              <a:rPr lang="pl-PL" sz="2000" dirty="0">
                <a:solidFill>
                  <a:srgbClr val="0070C0"/>
                </a:solidFill>
                <a:latin typeface="+mn-lt"/>
                <a:cs typeface="Times New Roman" panose="02020603050405020304" pitchFamily="18" charset="0"/>
              </a:rPr>
              <a:t>Miejskie Przedsiębiorstwo Oczyszczania </a:t>
            </a:r>
            <a:br>
              <a:rPr lang="pl-PL" sz="2000" dirty="0">
                <a:solidFill>
                  <a:srgbClr val="0070C0"/>
                </a:solidFill>
                <a:latin typeface="+mn-lt"/>
                <a:cs typeface="Times New Roman" panose="02020603050405020304" pitchFamily="18" charset="0"/>
              </a:rPr>
            </a:br>
            <a:r>
              <a:rPr lang="pl-PL" sz="2000" dirty="0">
                <a:solidFill>
                  <a:srgbClr val="0070C0"/>
                </a:solidFill>
                <a:latin typeface="+mn-lt"/>
                <a:cs typeface="Times New Roman" panose="02020603050405020304" pitchFamily="18" charset="0"/>
              </a:rPr>
              <a:t>Spółka z o.o. w Krakowie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10</a:t>
            </a:fld>
            <a:endParaRPr lang="pl-PL" dirty="0"/>
          </a:p>
        </p:txBody>
      </p:sp>
      <p:sp>
        <p:nvSpPr>
          <p:cNvPr id="22" name="Title 1"/>
          <p:cNvSpPr txBox="1">
            <a:spLocks/>
          </p:cNvSpPr>
          <p:nvPr/>
        </p:nvSpPr>
        <p:spPr bwMode="auto">
          <a:xfrm>
            <a:off x="1919536" y="736509"/>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OBOWIĄZKI WŁAŚCICIELI NIERUCHOMOŚCI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4" name="Prostokąt 3"/>
          <p:cNvSpPr/>
          <p:nvPr/>
        </p:nvSpPr>
        <p:spPr>
          <a:xfrm>
            <a:off x="263352" y="1231587"/>
            <a:ext cx="11665296" cy="5293757"/>
          </a:xfrm>
          <a:prstGeom prst="rect">
            <a:avLst/>
          </a:prstGeom>
        </p:spPr>
        <p:txBody>
          <a:bodyPr wrap="square">
            <a:spAutoFit/>
          </a:bodyPr>
          <a:lstStyle/>
          <a:p>
            <a:pPr>
              <a:spcBef>
                <a:spcPts val="600"/>
              </a:spcBef>
              <a:spcAft>
                <a:spcPts val="600"/>
              </a:spcAft>
            </a:pPr>
            <a:r>
              <a:rPr lang="pl-PL" sz="1400" u="sng" dirty="0">
                <a:latin typeface="+mn-lt"/>
              </a:rPr>
              <a:t>Obowiązki wynikające z tzw. „ustawy śmieciowej”</a:t>
            </a:r>
            <a:r>
              <a:rPr lang="pl-PL" sz="1400" dirty="0">
                <a:latin typeface="+mn-lt"/>
              </a:rPr>
              <a:t>:</a:t>
            </a:r>
          </a:p>
          <a:p>
            <a:pPr marL="171450" indent="-171450">
              <a:spcBef>
                <a:spcPts val="600"/>
              </a:spcBef>
              <a:spcAft>
                <a:spcPts val="0"/>
              </a:spcAft>
              <a:buFont typeface="Wingdings" panose="05000000000000000000" pitchFamily="2" charset="2"/>
              <a:buChar char="§"/>
            </a:pPr>
            <a:r>
              <a:rPr lang="pl-PL" sz="1200" dirty="0">
                <a:latin typeface="+mn-lt"/>
              </a:rPr>
              <a:t>wyposażenie nieruchomości w pojemniki służące do zbierania odpadów komunalnych, </a:t>
            </a:r>
          </a:p>
          <a:p>
            <a:pPr marL="171450" indent="-171450">
              <a:spcBef>
                <a:spcPts val="600"/>
              </a:spcBef>
              <a:spcAft>
                <a:spcPts val="0"/>
              </a:spcAft>
              <a:buFont typeface="Wingdings" panose="05000000000000000000" pitchFamily="2" charset="2"/>
              <a:buChar char="§"/>
            </a:pPr>
            <a:r>
              <a:rPr lang="pl-PL" sz="1200" dirty="0">
                <a:latin typeface="+mn-lt"/>
              </a:rPr>
              <a:t>zbieranie powstałych na terenie nieruchomości odpadów komunalnych zgodnie z obowiązującymi przepisami, </a:t>
            </a:r>
          </a:p>
          <a:p>
            <a:pPr marL="171450" indent="-171450">
              <a:spcBef>
                <a:spcPts val="600"/>
              </a:spcBef>
              <a:spcAft>
                <a:spcPts val="0"/>
              </a:spcAft>
              <a:buFont typeface="Wingdings" panose="05000000000000000000" pitchFamily="2" charset="2"/>
              <a:buChar char="§"/>
            </a:pPr>
            <a:r>
              <a:rPr lang="pl-PL" sz="1200" dirty="0">
                <a:latin typeface="+mn-lt"/>
              </a:rPr>
              <a:t>pozbywanie się zebranych na terenie nieruchomości odpadów komunalnych w sposób zgodny z obowiązującymi przepisami,</a:t>
            </a:r>
          </a:p>
          <a:p>
            <a:pPr marL="171450" indent="-171450">
              <a:spcBef>
                <a:spcPts val="600"/>
              </a:spcBef>
              <a:spcAft>
                <a:spcPts val="0"/>
              </a:spcAft>
              <a:buFont typeface="Wingdings" panose="05000000000000000000" pitchFamily="2" charset="2"/>
              <a:buChar char="§"/>
            </a:pPr>
            <a:r>
              <a:rPr lang="pl-PL" sz="1200" dirty="0">
                <a:latin typeface="+mn-lt"/>
              </a:rPr>
              <a:t>utrzymywanie pojemników w należytym stanie sanitarnym, porządkowym i technicznym,</a:t>
            </a:r>
          </a:p>
          <a:p>
            <a:pPr marL="171450" indent="-171450">
              <a:spcBef>
                <a:spcPts val="600"/>
              </a:spcBef>
              <a:spcAft>
                <a:spcPts val="0"/>
              </a:spcAft>
              <a:buFont typeface="Wingdings" panose="05000000000000000000" pitchFamily="2" charset="2"/>
              <a:buChar char="§"/>
            </a:pPr>
            <a:r>
              <a:rPr lang="pl-PL" sz="1200" dirty="0">
                <a:latin typeface="+mn-lt"/>
              </a:rPr>
              <a:t>zabezpieczenie miejsca gromadzenia odpadów komunalnych przed zalewaniem odpadów przez wody opadowe i dostępem osób trzecich,</a:t>
            </a:r>
          </a:p>
          <a:p>
            <a:pPr marL="171450" indent="-171450">
              <a:spcBef>
                <a:spcPts val="600"/>
              </a:spcBef>
              <a:spcAft>
                <a:spcPts val="0"/>
              </a:spcAft>
              <a:buFont typeface="Wingdings" panose="05000000000000000000" pitchFamily="2" charset="2"/>
              <a:buChar char="§"/>
            </a:pPr>
            <a:r>
              <a:rPr lang="pl-PL" sz="1200" dirty="0">
                <a:latin typeface="+mn-lt"/>
              </a:rPr>
              <a:t>zapewnienie dostępu do miejsca gromadzenia odpadów komunalnych wyłącznie dla osób mających obowiązek gromadzenia odpadów w pojemnikach lub workach w nich ustawionych, a także odbierających odpady komunalne,</a:t>
            </a:r>
          </a:p>
          <a:p>
            <a:pPr marL="171450" indent="-171450">
              <a:spcBef>
                <a:spcPts val="600"/>
              </a:spcBef>
              <a:spcAft>
                <a:spcPts val="0"/>
              </a:spcAft>
              <a:buFont typeface="Wingdings" panose="05000000000000000000" pitchFamily="2" charset="2"/>
              <a:buChar char="§"/>
            </a:pPr>
            <a:r>
              <a:rPr lang="pl-PL" sz="1200" dirty="0">
                <a:latin typeface="+mn-lt"/>
              </a:rPr>
              <a:t>umiejscowienie pojemników wypełnionych odpadami komunalnymi w miejscu wyodrębnionym, swobodnie dostępnym dla podmiotu odbierającego odpady komunalne lub gdy takiej możliwości nie ma, należy wystawiać je w dniu </a:t>
            </a:r>
            <a:r>
              <a:rPr lang="pl-PL" sz="1200" dirty="0">
                <a:solidFill>
                  <a:srgbClr val="1D1D2E"/>
                </a:solidFill>
                <a:latin typeface="+mn-lt"/>
              </a:rPr>
              <a:t>odbioru, nie później niż przed godziną 6 rano, na chodnik lub ciąg pieszo jezdny przed wejściem (wjazdem) na teren nieruchomości; przez swobodny dostęp rozumie się dostęp umożliwiający dojazd samochodu specjalistycznego do miejsca usytuowania pojemników lub worków, ze szczególnym uwzględnieniem stanu technicznego podjazdów, zjazdów,</a:t>
            </a:r>
          </a:p>
          <a:p>
            <a:pPr marL="171450" indent="-171450">
              <a:spcBef>
                <a:spcPts val="600"/>
              </a:spcBef>
              <a:spcAft>
                <a:spcPts val="600"/>
              </a:spcAft>
              <a:buFont typeface="Wingdings" panose="05000000000000000000" pitchFamily="2" charset="2"/>
              <a:buChar char="§"/>
            </a:pPr>
            <a:r>
              <a:rPr lang="pl-PL" sz="1200" dirty="0">
                <a:solidFill>
                  <a:srgbClr val="1D1D2E"/>
                </a:solidFill>
                <a:latin typeface="+mn-lt"/>
              </a:rPr>
              <a:t>wyposażenia nieruchomości w liczbę pojemników na odpady komunalne odpowiadającą rzeczywistej ilości powstających na nieruchomości odpadów (wielkości możliwe do wyliczenia na podstawie Regulaminu, zarówno dla mieszkańców jak i osób pracujących w lokalach użytkowych).</a:t>
            </a:r>
          </a:p>
          <a:p>
            <a:pPr>
              <a:spcBef>
                <a:spcPts val="600"/>
              </a:spcBef>
              <a:spcAft>
                <a:spcPts val="600"/>
              </a:spcAft>
            </a:pPr>
            <a:r>
              <a:rPr lang="pl-PL" sz="1400" u="sng" dirty="0">
                <a:latin typeface="+mn-lt"/>
              </a:rPr>
              <a:t>Obowiązki wynikające z przepisów BHP</a:t>
            </a:r>
            <a:r>
              <a:rPr lang="pl-PL" sz="1400" dirty="0">
                <a:latin typeface="+mn-lt"/>
              </a:rPr>
              <a:t>:</a:t>
            </a:r>
          </a:p>
          <a:p>
            <a:pPr marL="171450" indent="-171450">
              <a:spcBef>
                <a:spcPts val="600"/>
              </a:spcBef>
              <a:spcAft>
                <a:spcPts val="0"/>
              </a:spcAft>
              <a:buFont typeface="Arial" panose="020B0604020202020204" pitchFamily="34" charset="0"/>
              <a:buChar char="•"/>
            </a:pPr>
            <a:r>
              <a:rPr lang="pl-PL" sz="1200" dirty="0">
                <a:latin typeface="+mn-lt"/>
              </a:rPr>
              <a:t>przy projektowaniu miejsc gromadzenia odpadów koniecznym jest uwzględnienie przepisów dotyczących przemieszczania ładunków; dopuszczalna masa ładunku przemieszczanego na wózku po terenie płaskim o twardej i gładkiej nawierzchni, łącznie z masą wózka, nie powinna przekraczać wartości określonych w rozporządzeniu Ministra Pracy i Polityki Społecznej z dnia 14 marca 2000 r. w sprawie bezpieczeństwa i higieny pracy przy ręcznych pracach transportowych oraz </a:t>
            </a:r>
            <a:br>
              <a:rPr lang="pl-PL" sz="1200" dirty="0">
                <a:latin typeface="+mn-lt"/>
              </a:rPr>
            </a:br>
            <a:r>
              <a:rPr lang="pl-PL" sz="1200" dirty="0">
                <a:latin typeface="+mn-lt"/>
              </a:rPr>
              <a:t>innych pracach związanych z wysiłkiem fizycznym (tekst jednolity: Dz.U. z 2018 r. poz. 1139),</a:t>
            </a:r>
          </a:p>
          <a:p>
            <a:pPr marL="171450" indent="-171450">
              <a:spcBef>
                <a:spcPts val="600"/>
              </a:spcBef>
              <a:spcAft>
                <a:spcPts val="0"/>
              </a:spcAft>
              <a:buFont typeface="Arial" panose="020B0604020202020204" pitchFamily="34" charset="0"/>
              <a:buChar char="•"/>
            </a:pPr>
            <a:r>
              <a:rPr lang="pl-PL" sz="1200" dirty="0">
                <a:latin typeface="+mn-lt"/>
              </a:rPr>
              <a:t>należy również pamiętać, że niedopuszczalne jest ręczne przemieszczanie ładunków na wózkach po terenie o nachyleniu większym </a:t>
            </a:r>
            <a:br>
              <a:rPr lang="pl-PL" sz="1200" dirty="0">
                <a:latin typeface="+mn-lt"/>
              </a:rPr>
            </a:br>
            <a:r>
              <a:rPr lang="pl-PL" sz="1200" dirty="0">
                <a:latin typeface="+mn-lt"/>
              </a:rPr>
              <a:t>niż 8 [%] oraz na odległość większą niż 200 [m].</a:t>
            </a: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8370" y="5390009"/>
            <a:ext cx="3058290" cy="1080120"/>
          </a:xfrm>
          <a:prstGeom prst="rect">
            <a:avLst/>
          </a:prstGeom>
        </p:spPr>
      </p:pic>
    </p:spTree>
    <p:extLst>
      <p:ext uri="{BB962C8B-B14F-4D97-AF65-F5344CB8AC3E}">
        <p14:creationId xmlns:p14="http://schemas.microsoft.com/office/powerpoint/2010/main" val="21879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11</a:t>
            </a:fld>
            <a:endParaRPr lang="pl-PL" dirty="0"/>
          </a:p>
        </p:txBody>
      </p:sp>
      <p:sp>
        <p:nvSpPr>
          <p:cNvPr id="22" name="Title 1"/>
          <p:cNvSpPr txBox="1">
            <a:spLocks/>
          </p:cNvSpPr>
          <p:nvPr/>
        </p:nvSpPr>
        <p:spPr bwMode="auto">
          <a:xfrm>
            <a:off x="1936750" y="764704"/>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MIEJSCA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6633" y="5373216"/>
            <a:ext cx="3058290" cy="1080120"/>
          </a:xfrm>
          <a:prstGeom prst="rect">
            <a:avLst/>
          </a:prstGeom>
        </p:spPr>
      </p:pic>
      <p:sp>
        <p:nvSpPr>
          <p:cNvPr id="4" name="Prostokąt 3"/>
          <p:cNvSpPr/>
          <p:nvPr/>
        </p:nvSpPr>
        <p:spPr>
          <a:xfrm>
            <a:off x="335360" y="1268760"/>
            <a:ext cx="11521280" cy="4555093"/>
          </a:xfrm>
          <a:prstGeom prst="rect">
            <a:avLst/>
          </a:prstGeom>
        </p:spPr>
        <p:txBody>
          <a:bodyPr wrap="square">
            <a:spAutoFit/>
          </a:bodyPr>
          <a:lstStyle/>
          <a:p>
            <a:pPr>
              <a:spcAft>
                <a:spcPts val="600"/>
              </a:spcAft>
            </a:pPr>
            <a:r>
              <a:rPr lang="pl-PL" sz="1400" dirty="0">
                <a:latin typeface="+mn-lt"/>
              </a:rPr>
              <a:t>Zgodnie z rozporządzeniem Ministra Infrastruktury z dnia 12 kwietnia 2002 r. w sprawie warunków technicznych, jakim powinny odpowiadać budynki i ich usytuowanie (Dz.U. z 2019 r. poz. 1065) miejscami tymi mogą być:</a:t>
            </a:r>
          </a:p>
          <a:p>
            <a:pPr marL="171450" indent="-171450" algn="just">
              <a:buFont typeface="Wingdings" panose="05000000000000000000" pitchFamily="2" charset="2"/>
              <a:buChar char="§"/>
              <a:tabLst>
                <a:tab pos="266700" algn="l"/>
              </a:tabLst>
            </a:pPr>
            <a:r>
              <a:rPr lang="pl-PL" sz="1400" dirty="0">
                <a:latin typeface="+mn-lt"/>
              </a:rPr>
              <a:t>zadaszone osłony lub pomieszczenia ze ścianami pełnymi bądź ażurowymi,</a:t>
            </a:r>
          </a:p>
          <a:p>
            <a:pPr marL="171450" indent="-171450" algn="just">
              <a:buFont typeface="Wingdings" panose="05000000000000000000" pitchFamily="2" charset="2"/>
              <a:buChar char="§"/>
              <a:tabLst>
                <a:tab pos="266700" algn="l"/>
              </a:tabLst>
            </a:pPr>
            <a:r>
              <a:rPr lang="pl-PL" sz="1400" dirty="0">
                <a:latin typeface="+mn-lt"/>
              </a:rPr>
              <a:t>wyodrębnione pomieszczenia w budynku mające posadzkę powyżej poziomu nawierzchni dojazdu środka transportowego odbierającego odpady, lecz nie wyżej niż 0,15 m, w tym także dolne komory zsypu z bezpośrednim wyjściem na zewnątrz, zaopatrzonym w daszek o wysięgu co najmniej 1 m </a:t>
            </a:r>
            <a:br>
              <a:rPr lang="pl-PL" sz="1400" dirty="0">
                <a:latin typeface="+mn-lt"/>
              </a:rPr>
            </a:br>
            <a:r>
              <a:rPr lang="pl-PL" sz="1400" dirty="0">
                <a:latin typeface="+mn-lt"/>
              </a:rPr>
              <a:t>i przedłużony na boki po co najmniej 0,8 m, mające ściany i podłogi zmywalne, punkt czerpalny wody, kratę ściekową wentylację oraz sztuczne oświetlenie,</a:t>
            </a:r>
          </a:p>
          <a:p>
            <a:pPr marL="171450" indent="-171450" algn="just">
              <a:buFont typeface="Wingdings" panose="05000000000000000000" pitchFamily="2" charset="2"/>
              <a:buChar char="§"/>
              <a:tabLst>
                <a:tab pos="266700" algn="l"/>
              </a:tabLst>
            </a:pPr>
            <a:r>
              <a:rPr lang="pl-PL" sz="1400" dirty="0">
                <a:latin typeface="+mn-lt"/>
              </a:rPr>
              <a:t>utwardzone place do ustawiania kontenerów z zamykanymi otworami wrzutowymi,</a:t>
            </a:r>
          </a:p>
          <a:p>
            <a:pPr marL="171450" indent="-171450" algn="just">
              <a:buFont typeface="Wingdings" panose="05000000000000000000" pitchFamily="2" charset="2"/>
              <a:buChar char="§"/>
              <a:tabLst>
                <a:tab pos="266700" algn="l"/>
              </a:tabLst>
            </a:pPr>
            <a:r>
              <a:rPr lang="pl-PL" sz="1400" dirty="0">
                <a:latin typeface="+mn-lt"/>
              </a:rPr>
              <a:t>utwardzone place z nadziemnymi otworami wrzutowymi i podziemnymi lub częściowo podziemnymi kontenerami. </a:t>
            </a:r>
          </a:p>
          <a:p>
            <a:pPr algn="just">
              <a:spcBef>
                <a:spcPts val="1200"/>
              </a:spcBef>
              <a:spcAft>
                <a:spcPts val="1200"/>
              </a:spcAft>
              <a:tabLst>
                <a:tab pos="266700" algn="l"/>
              </a:tabLst>
            </a:pPr>
            <a:r>
              <a:rPr lang="pl-PL" sz="1600" i="1" dirty="0">
                <a:latin typeface="+mn-lt"/>
              </a:rPr>
              <a:t>Jak widać rozporządzenie to nie określa w żaden sposób rozmiarów takich miejsc. Rozwiązaniem tego problemu mogłoby być dane statystyczne dot. gospodarowania odpadami komunalnymi. W 2019 r. jeden mieszkaniec Gminy Miejskiej Kraków wyprodukował 489 kg (wzrost o 4,5 % w stosunku do roku 2018). Znajomość tego typu danych może być pomocne przy określaniu rozmiarów takich miejsc. </a:t>
            </a:r>
          </a:p>
          <a:p>
            <a:pPr algn="just">
              <a:spcBef>
                <a:spcPts val="600"/>
              </a:spcBef>
              <a:tabLst>
                <a:tab pos="11306175" algn="l"/>
              </a:tabLst>
            </a:pPr>
            <a:r>
              <a:rPr lang="pl-PL" sz="1400" dirty="0">
                <a:latin typeface="+mn-lt"/>
              </a:rPr>
              <a:t>Równie istotnym przy planowaniu odpowiednich miejsc do gromadzenia odpadów jest rozważenie zapisów Rozporządzenie Ministra Klimatu i Środowiska z dnia 10 maja 2021 r. w sprawie sposobu selektywnego zbierania wybranych frakcji odpadów (Dz.U. z 2021 r. poz. 906) oraz wynikających z nich szczegółowych zasad segregacji opisanych w przepisach prawa lokalnego. Znając średnie ilości wytwarzanych odpadów, pamiętając o przepisach dot. sposobu segregacji (ilość frakcji wydzielanych ze strumienia odpadów, rodzaj pojemników) wykonane miejsce gromadzenia odpadów powinno spełniać wszystkie stawiane mu kryteria funkcjonalności. </a:t>
            </a:r>
          </a:p>
        </p:txBody>
      </p:sp>
    </p:spTree>
    <p:extLst>
      <p:ext uri="{BB962C8B-B14F-4D97-AF65-F5344CB8AC3E}">
        <p14:creationId xmlns:p14="http://schemas.microsoft.com/office/powerpoint/2010/main" val="36189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12</a:t>
            </a:fld>
            <a:endParaRPr lang="pl-PL" dirty="0"/>
          </a:p>
        </p:txBody>
      </p:sp>
      <p:sp>
        <p:nvSpPr>
          <p:cNvPr id="22" name="Title 1"/>
          <p:cNvSpPr txBox="1">
            <a:spLocks/>
          </p:cNvSpPr>
          <p:nvPr/>
        </p:nvSpPr>
        <p:spPr bwMode="auto">
          <a:xfrm>
            <a:off x="1936750" y="764704"/>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MIEJSCA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4" name="Prostokąt 3"/>
          <p:cNvSpPr/>
          <p:nvPr/>
        </p:nvSpPr>
        <p:spPr>
          <a:xfrm>
            <a:off x="261552" y="1406814"/>
            <a:ext cx="11667096" cy="3724096"/>
          </a:xfrm>
          <a:prstGeom prst="rect">
            <a:avLst/>
          </a:prstGeom>
        </p:spPr>
        <p:txBody>
          <a:bodyPr wrap="square">
            <a:spAutoFit/>
          </a:bodyPr>
          <a:lstStyle/>
          <a:p>
            <a:pPr algn="just">
              <a:spcBef>
                <a:spcPts val="600"/>
              </a:spcBef>
              <a:tabLst>
                <a:tab pos="266700" algn="l"/>
              </a:tabLst>
            </a:pPr>
            <a:r>
              <a:rPr lang="pl-PL" sz="1400" dirty="0">
                <a:latin typeface="+mn-lt"/>
              </a:rPr>
              <a:t>Projektując miejsca gromadzenia odpadów nie można również zapomnieć o odległościach jakie wymagane są zgodnie z §23 rozporządzenia Ministra Infrastruktury z dnia 12 kwietnia 2002 r. W swoich założeniach powinny one gwarantować komfort mieszkańcom, którzy nie powinni być narażeni na uciążliwości wynikające z gromadzenia odpadów jak i ich odbierania. Równocześnie zapewniają swobodny dojazd samochodu specjalistycznego po odbiór odpadów. </a:t>
            </a:r>
          </a:p>
          <a:p>
            <a:pPr>
              <a:spcBef>
                <a:spcPts val="1800"/>
              </a:spcBef>
              <a:tabLst>
                <a:tab pos="266700" algn="l"/>
              </a:tabLst>
            </a:pPr>
            <a:r>
              <a:rPr lang="pl-PL" sz="1400" dirty="0">
                <a:latin typeface="+mn-lt"/>
              </a:rPr>
              <a:t>Obecnie co raz częściej planuje się miejsca gromadzenia odpadów komunalnych w garażach podziemnych, na różnych poziomach poniżej gruntu. Rozwiązania takie, bywają nierzadko zaprojektowane w sposób uniemożliwiający swobodny odbiór odpadów. Charakteryzują się one często wąskimi zjazdami o znacznym stopniu nachylenia, co uniemożliwia dojazd samochodów specjalistycznych do miejsc gromadzenia odpadów. Sytuacje </a:t>
            </a:r>
            <a:br>
              <a:rPr lang="pl-PL" sz="1400" dirty="0">
                <a:latin typeface="+mn-lt"/>
              </a:rPr>
            </a:br>
            <a:r>
              <a:rPr lang="pl-PL" sz="1400" dirty="0">
                <a:latin typeface="+mn-lt"/>
              </a:rPr>
              <a:t>takie mogą skutkować:</a:t>
            </a:r>
          </a:p>
          <a:p>
            <a:pPr marL="171450" indent="-171450">
              <a:spcBef>
                <a:spcPts val="600"/>
              </a:spcBef>
              <a:buFont typeface="Wingdings" panose="05000000000000000000" pitchFamily="2" charset="2"/>
              <a:buChar char="§"/>
              <a:tabLst>
                <a:tab pos="266700" algn="l"/>
              </a:tabLst>
            </a:pPr>
            <a:r>
              <a:rPr lang="pl-PL" sz="1400" dirty="0">
                <a:latin typeface="+mn-lt"/>
              </a:rPr>
              <a:t>kilkudziesięciu (a nawet kilkuset) metrowym „ręcznym dociąganiem” pojemników, których waga może osiągać nawet do 400 kg,</a:t>
            </a:r>
          </a:p>
          <a:p>
            <a:pPr marL="171450" indent="-171450">
              <a:spcBef>
                <a:spcPts val="600"/>
              </a:spcBef>
              <a:buFont typeface="Wingdings" panose="05000000000000000000" pitchFamily="2" charset="2"/>
              <a:buChar char="§"/>
              <a:tabLst>
                <a:tab pos="266700" algn="l"/>
              </a:tabLst>
            </a:pPr>
            <a:r>
              <a:rPr lang="pl-PL" sz="1400" dirty="0">
                <a:latin typeface="+mn-lt"/>
              </a:rPr>
              <a:t>wzrost emisji spalin do atmosfery, bezpośrednio oddziaływujących na korzystających z takich budowli (mieszkańców, pracowników). </a:t>
            </a:r>
          </a:p>
          <a:p>
            <a:pPr>
              <a:spcBef>
                <a:spcPts val="1800"/>
              </a:spcBef>
              <a:tabLst>
                <a:tab pos="266700" algn="l"/>
              </a:tabLst>
            </a:pPr>
            <a:r>
              <a:rPr lang="pl-PL" sz="1400" dirty="0">
                <a:solidFill>
                  <a:srgbClr val="00B050"/>
                </a:solidFill>
                <a:latin typeface="+mn-lt"/>
              </a:rPr>
              <a:t>Jak istotną rzeczą jest odpowiednie zaplanowanie miejsc gromadzenia odpadów pokażą kolejne slajdy. Budowane miejsca powinny umożliwiać realizację przez zarządców ich obowiązków dot. gospodarki odpadami komunalnymi. Spełnienie oczekiwań w tym zakresie będzie miało niemały wpływ na komfort użytkowników (mieszkańców, osób pracujących) danych nieruchomości oraz </a:t>
            </a:r>
            <a:r>
              <a:rPr lang="pl-PL" sz="1400">
                <a:solidFill>
                  <a:srgbClr val="00B050"/>
                </a:solidFill>
                <a:latin typeface="+mn-lt"/>
              </a:rPr>
              <a:t>na wielkość kosztów </a:t>
            </a:r>
            <a:r>
              <a:rPr lang="pl-PL" sz="1400" dirty="0">
                <a:solidFill>
                  <a:srgbClr val="00B050"/>
                </a:solidFill>
                <a:latin typeface="+mn-lt"/>
              </a:rPr>
              <a:t>gminnego sytemu gospodarowania odpadami komunalnymi.</a:t>
            </a:r>
          </a:p>
        </p:txBody>
      </p:sp>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6105" y="5325194"/>
            <a:ext cx="3058290" cy="1080120"/>
          </a:xfrm>
          <a:prstGeom prst="rect">
            <a:avLst/>
          </a:prstGeom>
        </p:spPr>
      </p:pic>
    </p:spTree>
    <p:extLst>
      <p:ext uri="{BB962C8B-B14F-4D97-AF65-F5344CB8AC3E}">
        <p14:creationId xmlns:p14="http://schemas.microsoft.com/office/powerpoint/2010/main" val="39032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13</a:t>
            </a:fld>
            <a:endParaRPr lang="pl-PL" dirty="0"/>
          </a:p>
        </p:txBody>
      </p:sp>
      <p:sp>
        <p:nvSpPr>
          <p:cNvPr id="22" name="Title 1"/>
          <p:cNvSpPr txBox="1">
            <a:spLocks/>
          </p:cNvSpPr>
          <p:nvPr/>
        </p:nvSpPr>
        <p:spPr bwMode="auto">
          <a:xfrm>
            <a:off x="1936750" y="867900"/>
            <a:ext cx="831850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rPr>
              <a:t>MIESCA GROMADZENIA ODPADÓW, A ICH WPŁYW NA SEGRGACJĘ ODPADÓW I KOSZTA SYSTEMU</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sp>
        <p:nvSpPr>
          <p:cNvPr id="11" name="Prostokąt 10"/>
          <p:cNvSpPr/>
          <p:nvPr/>
        </p:nvSpPr>
        <p:spPr>
          <a:xfrm>
            <a:off x="263352" y="1588903"/>
            <a:ext cx="11665296" cy="1144865"/>
          </a:xfrm>
          <a:prstGeom prst="rect">
            <a:avLst/>
          </a:prstGeom>
        </p:spPr>
        <p:txBody>
          <a:bodyPr wrap="square">
            <a:spAutoFit/>
          </a:bodyPr>
          <a:lstStyle/>
          <a:p>
            <a:pPr>
              <a:lnSpc>
                <a:spcPct val="114000"/>
              </a:lnSpc>
            </a:pPr>
            <a:r>
              <a:rPr lang="pl-PL" sz="1200" dirty="0">
                <a:solidFill>
                  <a:srgbClr val="1D1D2E"/>
                </a:solidFill>
                <a:latin typeface="+mn-lt"/>
              </a:rPr>
              <a:t>Powielane obecnie praktyki, powodujące utrudniania w codziennym funkcjonowaniu zaprojektowanych pomieszczeń śmietnikowych, powodują generowanie dodatkowych kosztów dla systemu.</a:t>
            </a:r>
          </a:p>
          <a:p>
            <a:pPr>
              <a:lnSpc>
                <a:spcPct val="114000"/>
              </a:lnSpc>
            </a:pPr>
            <a:r>
              <a:rPr lang="pl-PL" sz="1200" dirty="0">
                <a:solidFill>
                  <a:prstClr val="black"/>
                </a:solidFill>
                <a:latin typeface="+mn-lt"/>
              </a:rPr>
              <a:t>Ponieważ często auto specjalistyczne, musi podjechać do kliku razy w tygodniu żeby odebrać cały strumień odpadów, nagromadzony w niewielkich rozmiarów altanie śmietnikowej. Natomiast gdyby altany były w stanie pomieścić większą ilość pojemników wystarczyło by raz, co byłoby również mniej uciążliwe dla mieszkańców, oraz środowiska lepszej jakości segregacja oraz mniejsza emisja spalin = mniejszy SMOG.</a:t>
            </a:r>
          </a:p>
        </p:txBody>
      </p:sp>
      <p:pic>
        <p:nvPicPr>
          <p:cNvPr id="44" name="Obraz 43"/>
          <p:cNvPicPr>
            <a:picLocks noChangeAspect="1"/>
          </p:cNvPicPr>
          <p:nvPr/>
        </p:nvPicPr>
        <p:blipFill>
          <a:blip r:embed="rId3"/>
          <a:stretch>
            <a:fillRect/>
          </a:stretch>
        </p:blipFill>
        <p:spPr>
          <a:xfrm>
            <a:off x="8623194" y="4582364"/>
            <a:ext cx="866775" cy="1400175"/>
          </a:xfrm>
          <a:prstGeom prst="rect">
            <a:avLst/>
          </a:prstGeom>
        </p:spPr>
      </p:pic>
      <p:pic>
        <p:nvPicPr>
          <p:cNvPr id="47" name="Obraz 46"/>
          <p:cNvPicPr>
            <a:picLocks noChangeAspect="1"/>
          </p:cNvPicPr>
          <p:nvPr/>
        </p:nvPicPr>
        <p:blipFill>
          <a:blip r:embed="rId4"/>
          <a:stretch>
            <a:fillRect/>
          </a:stretch>
        </p:blipFill>
        <p:spPr>
          <a:xfrm>
            <a:off x="8597066" y="2939043"/>
            <a:ext cx="895350" cy="1171575"/>
          </a:xfrm>
          <a:prstGeom prst="rect">
            <a:avLst/>
          </a:prstGeom>
        </p:spPr>
      </p:pic>
      <p:sp>
        <p:nvSpPr>
          <p:cNvPr id="48" name="Strzałka w prawo 47"/>
          <p:cNvSpPr/>
          <p:nvPr/>
        </p:nvSpPr>
        <p:spPr>
          <a:xfrm>
            <a:off x="4735837" y="5212537"/>
            <a:ext cx="3456384" cy="440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9" name="Strzałka w prawo 48"/>
          <p:cNvSpPr/>
          <p:nvPr/>
        </p:nvSpPr>
        <p:spPr>
          <a:xfrm>
            <a:off x="4740195" y="3304713"/>
            <a:ext cx="3456384" cy="440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1" name="Obraz 50"/>
          <p:cNvPicPr>
            <a:picLocks noChangeAspect="1"/>
          </p:cNvPicPr>
          <p:nvPr/>
        </p:nvPicPr>
        <p:blipFill>
          <a:blip r:embed="rId4"/>
          <a:stretch>
            <a:fillRect/>
          </a:stretch>
        </p:blipFill>
        <p:spPr>
          <a:xfrm>
            <a:off x="9776906" y="2939043"/>
            <a:ext cx="895350" cy="1171575"/>
          </a:xfrm>
          <a:prstGeom prst="rect">
            <a:avLst/>
          </a:prstGeom>
        </p:spPr>
      </p:pic>
      <p:pic>
        <p:nvPicPr>
          <p:cNvPr id="53" name="Obraz 52"/>
          <p:cNvPicPr>
            <a:picLocks noChangeAspect="1"/>
          </p:cNvPicPr>
          <p:nvPr/>
        </p:nvPicPr>
        <p:blipFill>
          <a:blip r:embed="rId4"/>
          <a:stretch>
            <a:fillRect/>
          </a:stretch>
        </p:blipFill>
        <p:spPr>
          <a:xfrm>
            <a:off x="10931338" y="2972332"/>
            <a:ext cx="895350" cy="1171575"/>
          </a:xfrm>
          <a:prstGeom prst="rect">
            <a:avLst/>
          </a:prstGeom>
        </p:spPr>
      </p:pic>
      <p:pic>
        <p:nvPicPr>
          <p:cNvPr id="29" name="Obraz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3033" y="2844006"/>
            <a:ext cx="2780952" cy="1123810"/>
          </a:xfrm>
          <a:prstGeom prst="rect">
            <a:avLst/>
          </a:prstGeom>
        </p:spPr>
      </p:pic>
      <p:pic>
        <p:nvPicPr>
          <p:cNvPr id="30" name="Obraz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392" y="4459662"/>
            <a:ext cx="2021808" cy="817032"/>
          </a:xfrm>
          <a:prstGeom prst="rect">
            <a:avLst/>
          </a:prstGeom>
        </p:spPr>
      </p:pic>
      <p:pic>
        <p:nvPicPr>
          <p:cNvPr id="8" name="Obraz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6161324" y="2696852"/>
            <a:ext cx="666450" cy="666450"/>
          </a:xfrm>
          <a:prstGeom prst="rect">
            <a:avLst/>
          </a:prstGeom>
        </p:spPr>
      </p:pic>
      <p:grpSp>
        <p:nvGrpSpPr>
          <p:cNvPr id="9" name="Grupa 8"/>
          <p:cNvGrpSpPr/>
          <p:nvPr/>
        </p:nvGrpSpPr>
        <p:grpSpPr>
          <a:xfrm>
            <a:off x="5426005" y="4581128"/>
            <a:ext cx="2091854" cy="666451"/>
            <a:chOff x="4700917" y="5029128"/>
            <a:chExt cx="2091854" cy="666451"/>
          </a:xfrm>
        </p:grpSpPr>
        <p:pic>
          <p:nvPicPr>
            <p:cNvPr id="32" name="Obraz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5403798" y="5029128"/>
              <a:ext cx="666450" cy="666450"/>
            </a:xfrm>
            <a:prstGeom prst="rect">
              <a:avLst/>
            </a:prstGeom>
          </p:spPr>
        </p:pic>
        <p:pic>
          <p:nvPicPr>
            <p:cNvPr id="33" name="Obraz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6126321" y="5029129"/>
              <a:ext cx="666450" cy="666450"/>
            </a:xfrm>
            <a:prstGeom prst="rect">
              <a:avLst/>
            </a:prstGeom>
          </p:spPr>
        </p:pic>
        <p:pic>
          <p:nvPicPr>
            <p:cNvPr id="34" name="Obraz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9212">
              <a:off x="4700917" y="5029129"/>
              <a:ext cx="666450" cy="666450"/>
            </a:xfrm>
            <a:prstGeom prst="rect">
              <a:avLst/>
            </a:prstGeom>
          </p:spPr>
        </p:pic>
      </p:grpSp>
      <p:pic>
        <p:nvPicPr>
          <p:cNvPr id="23" name="Obraz 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392" y="5291577"/>
            <a:ext cx="2021808" cy="817032"/>
          </a:xfrm>
          <a:prstGeom prst="rect">
            <a:avLst/>
          </a:prstGeom>
        </p:spPr>
      </p:pic>
      <p:pic>
        <p:nvPicPr>
          <p:cNvPr id="24" name="Obraz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80954" y="4945943"/>
            <a:ext cx="2021808" cy="817032"/>
          </a:xfrm>
          <a:prstGeom prst="rect">
            <a:avLst/>
          </a:prstGeom>
        </p:spPr>
      </p:pic>
      <p:pic>
        <p:nvPicPr>
          <p:cNvPr id="2" name="Obraz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5853" y="2681134"/>
            <a:ext cx="1381125" cy="276225"/>
          </a:xfrm>
          <a:prstGeom prst="rect">
            <a:avLst/>
          </a:prstGeom>
        </p:spPr>
      </p:pic>
      <p:pic>
        <p:nvPicPr>
          <p:cNvPr id="3" name="Obraz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4687" y="2696107"/>
            <a:ext cx="1381125" cy="276225"/>
          </a:xfrm>
          <a:prstGeom prst="rect">
            <a:avLst/>
          </a:prstGeom>
        </p:spPr>
      </p:pic>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7717" y="2705893"/>
            <a:ext cx="1381125" cy="276225"/>
          </a:xfrm>
          <a:prstGeom prst="rect">
            <a:avLst/>
          </a:prstGeom>
        </p:spPr>
      </p:pic>
      <p:pic>
        <p:nvPicPr>
          <p:cNvPr id="5" name="Obraz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9798" y="4277777"/>
            <a:ext cx="1790476" cy="1704762"/>
          </a:xfrm>
          <a:prstGeom prst="rect">
            <a:avLst/>
          </a:prstGeom>
        </p:spPr>
      </p:pic>
    </p:spTree>
    <p:extLst>
      <p:ext uri="{BB962C8B-B14F-4D97-AF65-F5344CB8AC3E}">
        <p14:creationId xmlns:p14="http://schemas.microsoft.com/office/powerpoint/2010/main" val="330631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432" y="1844824"/>
            <a:ext cx="7312467" cy="4125483"/>
          </a:xfrm>
          <a:prstGeom prst="rect">
            <a:avLst/>
          </a:prstGeom>
        </p:spPr>
      </p:pic>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W KTÓRYCH GROMADZENIE I ODBIERANIE ODPADÓW JEST UTRUDNIONE</a:t>
            </a:r>
          </a:p>
        </p:txBody>
      </p:sp>
      <p:sp>
        <p:nvSpPr>
          <p:cNvPr id="5" name="Prostokąt 4"/>
          <p:cNvSpPr/>
          <p:nvPr/>
        </p:nvSpPr>
        <p:spPr>
          <a:xfrm>
            <a:off x="8742450" y="1963009"/>
            <a:ext cx="2682142" cy="3293209"/>
          </a:xfrm>
          <a:prstGeom prst="rect">
            <a:avLst/>
          </a:prstGeom>
        </p:spPr>
        <p:txBody>
          <a:bodyPr wrap="square">
            <a:spAutoFit/>
          </a:bodyPr>
          <a:lstStyle/>
          <a:p>
            <a:pPr algn="just"/>
            <a:r>
              <a:rPr lang="pl-PL" sz="1600" dirty="0">
                <a:latin typeface="+mn-lt"/>
              </a:rPr>
              <a:t>Miejsce do gromadzenia odpadów komunalnych zlokalizowane w garażu podziemnym o znacznym stopniu nachylenia zjazdu, do którego prowadzi rampa zjazdowa z belkami konstrukcyjnymi. Najniższy poziom belki w świetle to 3,48 m, w związku z czym nie jest możliwy przejazd specjalistycznego samochodu o standardowej wysokości.</a:t>
            </a:r>
            <a:endParaRPr lang="pl-PL" sz="1600" b="1" dirty="0">
              <a:latin typeface="+mn-lt"/>
            </a:endParaRPr>
          </a:p>
        </p:txBody>
      </p:sp>
      <p:sp>
        <p:nvSpPr>
          <p:cNvPr id="2" name="Strzałka w górę i w dół 1"/>
          <p:cNvSpPr/>
          <p:nvPr/>
        </p:nvSpPr>
        <p:spPr>
          <a:xfrm>
            <a:off x="7464152" y="4509120"/>
            <a:ext cx="147327" cy="122104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3" name="pole tekstowe 2"/>
          <p:cNvSpPr txBox="1"/>
          <p:nvPr/>
        </p:nvSpPr>
        <p:spPr>
          <a:xfrm>
            <a:off x="7537815" y="4950365"/>
            <a:ext cx="1169974" cy="338554"/>
          </a:xfrm>
          <a:prstGeom prst="rect">
            <a:avLst/>
          </a:prstGeom>
          <a:noFill/>
        </p:spPr>
        <p:txBody>
          <a:bodyPr wrap="square" rtlCol="0">
            <a:spAutoFit/>
          </a:bodyPr>
          <a:lstStyle/>
          <a:p>
            <a:r>
              <a:rPr lang="pl-PL" sz="1600" dirty="0">
                <a:solidFill>
                  <a:srgbClr val="FF0000"/>
                </a:solidFill>
              </a:rPr>
              <a:t>3,60m</a:t>
            </a:r>
          </a:p>
        </p:txBody>
      </p:sp>
      <p:pic>
        <p:nvPicPr>
          <p:cNvPr id="12" name="Obraz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1398" y="4443993"/>
            <a:ext cx="3240916" cy="1309686"/>
          </a:xfrm>
          <a:prstGeom prst="rect">
            <a:avLst/>
          </a:prstGeom>
        </p:spPr>
      </p:pic>
      <p:sp>
        <p:nvSpPr>
          <p:cNvPr id="10" name="Strzałka w górę i w dół 9"/>
          <p:cNvSpPr/>
          <p:nvPr/>
        </p:nvSpPr>
        <p:spPr>
          <a:xfrm>
            <a:off x="4381343" y="2924944"/>
            <a:ext cx="136713" cy="108012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8" name="pole tekstowe 7"/>
          <p:cNvSpPr txBox="1"/>
          <p:nvPr/>
        </p:nvSpPr>
        <p:spPr>
          <a:xfrm>
            <a:off x="3793040" y="3068960"/>
            <a:ext cx="720080" cy="307777"/>
          </a:xfrm>
          <a:prstGeom prst="rect">
            <a:avLst/>
          </a:prstGeom>
          <a:noFill/>
        </p:spPr>
        <p:txBody>
          <a:bodyPr wrap="square" rtlCol="0">
            <a:spAutoFit/>
          </a:bodyPr>
          <a:lstStyle/>
          <a:p>
            <a:r>
              <a:rPr lang="pl-PL" sz="1400" dirty="0">
                <a:solidFill>
                  <a:srgbClr val="FF0000"/>
                </a:solidFill>
              </a:rPr>
              <a:t>3,48m</a:t>
            </a:r>
          </a:p>
        </p:txBody>
      </p:sp>
    </p:spTree>
    <p:extLst>
      <p:ext uri="{BB962C8B-B14F-4D97-AF65-F5344CB8AC3E}">
        <p14:creationId xmlns:p14="http://schemas.microsoft.com/office/powerpoint/2010/main" val="35487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1+ppt_w/2"/>
                                          </p:val>
                                        </p:tav>
                                      </p:tavLst>
                                    </p:anim>
                                    <p:anim calcmode="lin" valueType="num">
                                      <p:cBhvr additive="base">
                                        <p:cTn id="13" dur="500"/>
                                        <p:tgtEl>
                                          <p:spTgt spid="12"/>
                                        </p:tgtEl>
                                        <p:attrNameLst>
                                          <p:attrName>ppt_y</p:attrName>
                                        </p:attrNameLst>
                                      </p:cBhvr>
                                      <p:tavLst>
                                        <p:tav tm="0">
                                          <p:val>
                                            <p:strVal val="ppt_y"/>
                                          </p:val>
                                        </p:tav>
                                        <p:tav tm="100000">
                                          <p:val>
                                            <p:strVal val="ppt_y"/>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15</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grpSp>
        <p:nvGrpSpPr>
          <p:cNvPr id="3" name="Grupa 2"/>
          <p:cNvGrpSpPr/>
          <p:nvPr/>
        </p:nvGrpSpPr>
        <p:grpSpPr>
          <a:xfrm>
            <a:off x="4511824" y="1844824"/>
            <a:ext cx="6207044" cy="4176464"/>
            <a:chOff x="767408" y="1844824"/>
            <a:chExt cx="6207044" cy="4176464"/>
          </a:xfrm>
        </p:grpSpPr>
        <p:pic>
          <p:nvPicPr>
            <p:cNvPr id="6" name="Obraz 5" descr="C:\Users\jerzy.sniezek\AppData\Local\Microsoft\Windows\INetCache\Content.Outlook\9S2QDUNX\CAM0232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408" y="1844824"/>
              <a:ext cx="6207044" cy="4176464"/>
            </a:xfrm>
            <a:prstGeom prst="rect">
              <a:avLst/>
            </a:prstGeom>
            <a:noFill/>
            <a:ln>
              <a:noFill/>
            </a:ln>
            <a:effectLst>
              <a:outerShdw blurRad="63500" sx="102000" sy="102000" algn="ctr" rotWithShape="0">
                <a:prstClr val="black">
                  <a:alpha val="40000"/>
                </a:prstClr>
              </a:outerShdw>
            </a:effectLst>
          </p:spPr>
        </p:pic>
        <p:sp>
          <p:nvSpPr>
            <p:cNvPr id="2" name="Prostokąt zaokrąglony 1"/>
            <p:cNvSpPr/>
            <p:nvPr/>
          </p:nvSpPr>
          <p:spPr>
            <a:xfrm>
              <a:off x="1055440" y="5157192"/>
              <a:ext cx="1800200" cy="720080"/>
            </a:xfrm>
            <a:prstGeom prst="roundRect">
              <a:avLst/>
            </a:prstGeom>
            <a:solidFill>
              <a:srgbClr val="F8FCFB"/>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rostokąt 8"/>
          <p:cNvSpPr/>
          <p:nvPr/>
        </p:nvSpPr>
        <p:spPr>
          <a:xfrm>
            <a:off x="650045" y="1818134"/>
            <a:ext cx="3168352" cy="3046988"/>
          </a:xfrm>
          <a:prstGeom prst="rect">
            <a:avLst/>
          </a:prstGeom>
        </p:spPr>
        <p:txBody>
          <a:bodyPr wrap="square">
            <a:spAutoFit/>
          </a:bodyPr>
          <a:lstStyle/>
          <a:p>
            <a:pPr algn="just"/>
            <a:r>
              <a:rPr lang="pl-PL" sz="1600" dirty="0">
                <a:latin typeface="+mn-lt"/>
              </a:rPr>
              <a:t>Miejsce do gromadzenia odpadów komunalnych jest zlokalizowane </a:t>
            </a:r>
            <a:br>
              <a:rPr lang="pl-PL" sz="1600" dirty="0">
                <a:latin typeface="+mn-lt"/>
              </a:rPr>
            </a:br>
            <a:r>
              <a:rPr lang="pl-PL" sz="1600" dirty="0">
                <a:latin typeface="+mn-lt"/>
              </a:rPr>
              <a:t>w garażu podziemnym. </a:t>
            </a:r>
          </a:p>
          <a:p>
            <a:pPr algn="just"/>
            <a:r>
              <a:rPr lang="pl-PL" sz="1600" dirty="0">
                <a:latin typeface="+mn-lt"/>
              </a:rPr>
              <a:t>Brak możliwości dojazdu przez pojazd odbierający odpady do pomieszczenia z pojemnikami, przy braku windy towarowej, skutkuje koniecznością ręcznego transportowania pojemników na poziom ulicy na zewnątrz budynku. Nachylenie podjazdu wynosi ponad 8°(powyżej 15%).</a:t>
            </a:r>
            <a:endParaRPr lang="pl-PL" sz="1600" b="1" dirty="0">
              <a:latin typeface="+mn-lt"/>
            </a:endParaRPr>
          </a:p>
        </p:txBody>
      </p:sp>
    </p:spTree>
    <p:extLst>
      <p:ext uri="{BB962C8B-B14F-4D97-AF65-F5344CB8AC3E}">
        <p14:creationId xmlns:p14="http://schemas.microsoft.com/office/powerpoint/2010/main" val="19354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16</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6" name="Obraz 5"/>
          <p:cNvPicPr/>
          <p:nvPr/>
        </p:nvPicPr>
        <p:blipFill>
          <a:blip r:embed="rId3">
            <a:extLst>
              <a:ext uri="{28A0092B-C50C-407E-A947-70E740481C1C}">
                <a14:useLocalDpi xmlns:a14="http://schemas.microsoft.com/office/drawing/2010/main"/>
              </a:ext>
            </a:extLst>
          </a:blip>
          <a:srcRect/>
          <a:stretch>
            <a:fillRect/>
          </a:stretch>
        </p:blipFill>
        <p:spPr bwMode="auto">
          <a:xfrm>
            <a:off x="839416" y="1845543"/>
            <a:ext cx="7361179" cy="4320480"/>
          </a:xfrm>
          <a:prstGeom prst="rect">
            <a:avLst/>
          </a:prstGeom>
          <a:noFill/>
          <a:effectLst>
            <a:outerShdw blurRad="63500" sx="102000" sy="102000" algn="ctr" rotWithShape="0">
              <a:prstClr val="black">
                <a:alpha val="40000"/>
              </a:prstClr>
            </a:outerShdw>
          </a:effectLst>
        </p:spPr>
      </p:pic>
      <p:sp>
        <p:nvSpPr>
          <p:cNvPr id="8" name="Prostokąt 7"/>
          <p:cNvSpPr/>
          <p:nvPr/>
        </p:nvSpPr>
        <p:spPr>
          <a:xfrm>
            <a:off x="8472264" y="1861567"/>
            <a:ext cx="2808312" cy="3046988"/>
          </a:xfrm>
          <a:prstGeom prst="rect">
            <a:avLst/>
          </a:prstGeom>
        </p:spPr>
        <p:txBody>
          <a:bodyPr wrap="square">
            <a:spAutoFit/>
          </a:bodyPr>
          <a:lstStyle/>
          <a:p>
            <a:pPr algn="just"/>
            <a:r>
              <a:rPr lang="pl-PL" sz="1600" dirty="0">
                <a:latin typeface="+mn-lt"/>
              </a:rPr>
              <a:t>Zdjęcie obrazuje garaż podziemny oraz drzwi pomieszczenia w jakim znajduje się miejsce gromadzenia odpadów (kolor czerwony). Taki sposób gromadzenia odpadów skutkuje ponad 20 minutowym odbiorem odpadów jednej frakcji przez jeden samochód specjalistyczny. Dzieje się tak 14 razy w miesiącu.</a:t>
            </a:r>
            <a:endParaRPr lang="pl-PL" sz="1600" b="1" dirty="0">
              <a:latin typeface="+mn-lt"/>
            </a:endParaRPr>
          </a:p>
        </p:txBody>
      </p:sp>
    </p:spTree>
    <p:extLst>
      <p:ext uri="{BB962C8B-B14F-4D97-AF65-F5344CB8AC3E}">
        <p14:creationId xmlns:p14="http://schemas.microsoft.com/office/powerpoint/2010/main" val="17104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17</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9" name="Obraz 8"/>
          <p:cNvPicPr/>
          <p:nvPr/>
        </p:nvPicPr>
        <p:blipFill>
          <a:blip r:embed="rId3">
            <a:extLst>
              <a:ext uri="{28A0092B-C50C-407E-A947-70E740481C1C}">
                <a14:useLocalDpi xmlns:a14="http://schemas.microsoft.com/office/drawing/2010/main"/>
              </a:ext>
            </a:extLst>
          </a:blip>
          <a:srcRect/>
          <a:stretch>
            <a:fillRect/>
          </a:stretch>
        </p:blipFill>
        <p:spPr bwMode="auto">
          <a:xfrm>
            <a:off x="4886960" y="1916832"/>
            <a:ext cx="6682492" cy="4248472"/>
          </a:xfrm>
          <a:prstGeom prst="rect">
            <a:avLst/>
          </a:prstGeom>
          <a:noFill/>
          <a:effectLst>
            <a:outerShdw blurRad="63500" sx="102000" sy="102000" algn="ctr" rotWithShape="0">
              <a:prstClr val="black">
                <a:alpha val="40000"/>
              </a:prstClr>
            </a:outerShdw>
          </a:effectLst>
        </p:spPr>
      </p:pic>
      <p:sp>
        <p:nvSpPr>
          <p:cNvPr id="10" name="Prostokąt 9"/>
          <p:cNvSpPr/>
          <p:nvPr/>
        </p:nvSpPr>
        <p:spPr>
          <a:xfrm>
            <a:off x="839416" y="2492896"/>
            <a:ext cx="3384376" cy="1815882"/>
          </a:xfrm>
          <a:prstGeom prst="rect">
            <a:avLst/>
          </a:prstGeom>
        </p:spPr>
        <p:txBody>
          <a:bodyPr wrap="square">
            <a:spAutoFit/>
          </a:bodyPr>
          <a:lstStyle/>
          <a:p>
            <a:pPr algn="just"/>
            <a:r>
              <a:rPr lang="pl-PL" sz="1600" dirty="0">
                <a:latin typeface="+mn-lt"/>
              </a:rPr>
              <a:t>Zdjęcie przedstawia dojazd do garażu podziemnego w budynku (kolor zielony) oraz miejsce gdzie </a:t>
            </a:r>
            <a:br>
              <a:rPr lang="pl-PL" sz="1600" dirty="0">
                <a:latin typeface="+mn-lt"/>
              </a:rPr>
            </a:br>
            <a:r>
              <a:rPr lang="pl-PL" sz="1600" dirty="0">
                <a:latin typeface="+mn-lt"/>
              </a:rPr>
              <a:t>w przypadku istniejącej bramy przemysłowej (kolor czerwony) odbiór odpadów stałby się szybszy</a:t>
            </a:r>
            <a:br>
              <a:rPr lang="pl-PL" sz="1600" dirty="0">
                <a:latin typeface="+mn-lt"/>
              </a:rPr>
            </a:br>
            <a:r>
              <a:rPr lang="pl-PL" sz="1600" dirty="0">
                <a:latin typeface="+mn-lt"/>
              </a:rPr>
              <a:t>i bardziej ekonomiczny.</a:t>
            </a:r>
            <a:endParaRPr lang="pl-PL" sz="1600" b="1" dirty="0">
              <a:latin typeface="+mn-lt"/>
            </a:endParaRPr>
          </a:p>
        </p:txBody>
      </p:sp>
    </p:spTree>
    <p:extLst>
      <p:ext uri="{BB962C8B-B14F-4D97-AF65-F5344CB8AC3E}">
        <p14:creationId xmlns:p14="http://schemas.microsoft.com/office/powerpoint/2010/main" val="20089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18</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6" name="Prostokąt 5"/>
          <p:cNvSpPr/>
          <p:nvPr/>
        </p:nvSpPr>
        <p:spPr>
          <a:xfrm>
            <a:off x="7680176" y="2492896"/>
            <a:ext cx="3654562" cy="1815882"/>
          </a:xfrm>
          <a:prstGeom prst="rect">
            <a:avLst/>
          </a:prstGeom>
        </p:spPr>
        <p:txBody>
          <a:bodyPr wrap="square">
            <a:spAutoFit/>
          </a:bodyPr>
          <a:lstStyle/>
          <a:p>
            <a:pPr algn="just"/>
            <a:r>
              <a:rPr lang="pl-PL" sz="1600" dirty="0">
                <a:latin typeface="+mn-lt"/>
              </a:rPr>
              <a:t>Miejsce do gromadzenia odpadów komunalnych znajduje się w parkingu podziemnym, pracownicy ręcznie muszą wyciągać pojemniki na zewnątrz, wjazd/wyjazd z parkingu podziemnego jest utrudniony ze względu na znaczny spadek terenu. </a:t>
            </a:r>
            <a:endParaRPr lang="pl-PL" sz="1600" b="1" dirty="0">
              <a:latin typeface="+mn-lt"/>
            </a:endParaRPr>
          </a:p>
        </p:txBody>
      </p:sp>
      <p:pic>
        <p:nvPicPr>
          <p:cNvPr id="8" name="Obraz 7" descr="C:\Users\przemyslaw.kowalczyk\Desktop\Powsatńców Wielkopolskich13G;.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408" y="1844824"/>
            <a:ext cx="6336704" cy="4247109"/>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868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19</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rzemyslaw.kowalczyk\AppData\Local\Microsoft\Windows\INetCache\Content.Outlook\EKVQFDB4\DSC_020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3534" y="1772816"/>
            <a:ext cx="7639025" cy="4349135"/>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641239" y="2623944"/>
            <a:ext cx="2698216" cy="1323439"/>
          </a:xfrm>
          <a:prstGeom prst="rect">
            <a:avLst/>
          </a:prstGeom>
        </p:spPr>
        <p:txBody>
          <a:bodyPr wrap="square">
            <a:spAutoFit/>
          </a:bodyPr>
          <a:lstStyle/>
          <a:p>
            <a:pPr algn="just"/>
            <a:r>
              <a:rPr lang="pl-PL" sz="1600" dirty="0">
                <a:latin typeface="+mn-lt"/>
              </a:rPr>
              <a:t>Miejsce do gromadzenia odpadów komunalnych znajduje się w parkingu podziemnym o znacznym stopniu nachylenia podjazdu.</a:t>
            </a:r>
            <a:endParaRPr lang="pl-PL" sz="1600" b="1" dirty="0">
              <a:latin typeface="+mn-lt"/>
            </a:endParaRPr>
          </a:p>
        </p:txBody>
      </p:sp>
    </p:spTree>
    <p:extLst>
      <p:ext uri="{BB962C8B-B14F-4D97-AF65-F5344CB8AC3E}">
        <p14:creationId xmlns:p14="http://schemas.microsoft.com/office/powerpoint/2010/main" val="40641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2709" y="1897678"/>
            <a:ext cx="12192000" cy="4411642"/>
          </a:xfrm>
          <a:prstGeom prst="rect">
            <a:avLst/>
          </a:prstGeom>
          <a:solidFill>
            <a:schemeClr val="bg1">
              <a:alpha val="70000"/>
            </a:schemeClr>
          </a:solidFill>
        </p:spPr>
      </p:pic>
      <p:sp>
        <p:nvSpPr>
          <p:cNvPr id="7" name="Symbol zastępczy numeru slajdu 6"/>
          <p:cNvSpPr>
            <a:spLocks noGrp="1"/>
          </p:cNvSpPr>
          <p:nvPr>
            <p:ph type="sldNum" sz="quarter" idx="10"/>
          </p:nvPr>
        </p:nvSpPr>
        <p:spPr/>
        <p:txBody>
          <a:bodyPr/>
          <a:lstStyle/>
          <a:p>
            <a:pPr>
              <a:defRPr/>
            </a:pPr>
            <a:r>
              <a:rPr lang="pl-PL" smtClean="0"/>
              <a:t> </a:t>
            </a:r>
            <a:fld id="{7FB743CC-EBE8-4DEE-8FA4-06D24C81ED03}" type="slidenum">
              <a:rPr lang="pl-PL" smtClean="0"/>
              <a:pPr>
                <a:defRPr/>
              </a:pPr>
              <a:t>2</a:t>
            </a:fld>
            <a:endParaRPr lang="pl-PL" dirty="0"/>
          </a:p>
        </p:txBody>
      </p:sp>
      <p:sp>
        <p:nvSpPr>
          <p:cNvPr id="22" name="Title 1"/>
          <p:cNvSpPr txBox="1">
            <a:spLocks/>
          </p:cNvSpPr>
          <p:nvPr/>
        </p:nvSpPr>
        <p:spPr bwMode="auto">
          <a:xfrm>
            <a:off x="1110481" y="886981"/>
            <a:ext cx="989249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smtClean="0">
                <a:solidFill>
                  <a:srgbClr val="FF6600"/>
                </a:solidFill>
                <a:effectLst>
                  <a:outerShdw blurRad="38100" dist="38100" dir="2700000" algn="tl">
                    <a:srgbClr val="000000">
                      <a:alpha val="43137"/>
                    </a:srgbClr>
                  </a:outerShdw>
                </a:effectLst>
                <a:latin typeface="+mn-lt"/>
                <a:cs typeface="Times New Roman" panose="02020603050405020304" pitchFamily="18" charset="0"/>
              </a:rPr>
              <a:t>W KAŻDYM MIESZKANIU I LOKALU CODZIENNIE POWSTAJĄ ODPADY</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9" name="Obraz 8" descr="Znalezione obrazy dla zapytania metal wast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427" y="4826734"/>
            <a:ext cx="1786542" cy="1250430"/>
          </a:xfrm>
          <a:prstGeom prst="rect">
            <a:avLst/>
          </a:prstGeom>
          <a:noFill/>
          <a:ln>
            <a:noFill/>
          </a:ln>
        </p:spPr>
      </p:pic>
      <p:pic>
        <p:nvPicPr>
          <p:cNvPr id="11" name="Obraz 10" descr="C:\Users\tomasz.bator\Pictures\grafika z internetu\styropian.jpg"/>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4167" r="92708"/>
                    </a14:imgEffect>
                  </a14:imgLayer>
                </a14:imgProps>
              </a:ext>
              <a:ext uri="{28A0092B-C50C-407E-A947-70E740481C1C}">
                <a14:useLocalDpi xmlns:a14="http://schemas.microsoft.com/office/drawing/2010/main"/>
              </a:ext>
            </a:extLst>
          </a:blip>
          <a:srcRect/>
          <a:stretch>
            <a:fillRect/>
          </a:stretch>
        </p:blipFill>
        <p:spPr bwMode="auto">
          <a:xfrm>
            <a:off x="3432008" y="4334531"/>
            <a:ext cx="1312662" cy="984406"/>
          </a:xfrm>
          <a:prstGeom prst="rect">
            <a:avLst/>
          </a:prstGeom>
          <a:noFill/>
          <a:ln>
            <a:noFill/>
          </a:ln>
        </p:spPr>
      </p:pic>
      <p:pic>
        <p:nvPicPr>
          <p:cNvPr id="12" name="Obraz 11" descr="C:\Users\tomasz.bator\Pictures\grafika z internetu\torebka-foliowa.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24680" y="5006034"/>
            <a:ext cx="907919" cy="1198810"/>
          </a:xfrm>
          <a:prstGeom prst="rect">
            <a:avLst/>
          </a:prstGeom>
          <a:noFill/>
          <a:ln>
            <a:noFill/>
          </a:ln>
        </p:spPr>
      </p:pic>
      <p:pic>
        <p:nvPicPr>
          <p:cNvPr id="13" name="Obraz 12" descr="C:\Users\tomasz.bator\Pictures\grafika z internetu\PET 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7362" y="2102002"/>
            <a:ext cx="754487" cy="1659638"/>
          </a:xfrm>
          <a:prstGeom prst="rect">
            <a:avLst/>
          </a:prstGeom>
          <a:noFill/>
          <a:ln>
            <a:noFill/>
          </a:ln>
        </p:spPr>
      </p:pic>
      <p:pic>
        <p:nvPicPr>
          <p:cNvPr id="14" name="Obraz 13" descr="C:\Users\tomasz.bator\Pictures\grafika z internetu\kubek.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flipH="1">
            <a:off x="2963502" y="4103499"/>
            <a:ext cx="471025" cy="758854"/>
          </a:xfrm>
          <a:prstGeom prst="rect">
            <a:avLst/>
          </a:prstGeom>
          <a:noFill/>
          <a:ln>
            <a:noFill/>
          </a:ln>
          <a:extLst>
            <a:ext uri="{53640926-AAD7-44D8-BBD7-CCE9431645EC}">
              <a14:shadowObscured xmlns:a14="http://schemas.microsoft.com/office/drawing/2010/main"/>
            </a:ext>
          </a:extLst>
        </p:spPr>
      </p:pic>
      <p:pic>
        <p:nvPicPr>
          <p:cNvPr id="15" name="Obraz 14" descr="C:\Users\tomasz.bator\Pictures\grafika z internetu\tetra_pak.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760939" y="3777723"/>
            <a:ext cx="1368557" cy="1441229"/>
          </a:xfrm>
          <a:prstGeom prst="rect">
            <a:avLst/>
          </a:prstGeom>
          <a:noFill/>
          <a:ln>
            <a:noFill/>
          </a:ln>
        </p:spPr>
      </p:pic>
      <p:pic>
        <p:nvPicPr>
          <p:cNvPr id="16" name="Obraz 15" descr="C:\Users\tomasz.bator\Pictures\Zdjęcia odpadów\nowe\IMG_1462.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5971862" y="4862353"/>
            <a:ext cx="1180111" cy="1386966"/>
          </a:xfrm>
          <a:prstGeom prst="rect">
            <a:avLst/>
          </a:prstGeom>
          <a:noFill/>
          <a:ln>
            <a:noFill/>
          </a:ln>
          <a:extLst>
            <a:ext uri="{53640926-AAD7-44D8-BBD7-CCE9431645EC}">
              <a14:shadowObscured xmlns:a14="http://schemas.microsoft.com/office/drawing/2010/main"/>
            </a:ext>
          </a:extLst>
        </p:spPr>
      </p:pic>
      <p:grpSp>
        <p:nvGrpSpPr>
          <p:cNvPr id="17" name="Grupa 16"/>
          <p:cNvGrpSpPr/>
          <p:nvPr/>
        </p:nvGrpSpPr>
        <p:grpSpPr>
          <a:xfrm>
            <a:off x="2302972" y="2931821"/>
            <a:ext cx="1010466" cy="873329"/>
            <a:chOff x="0" y="0"/>
            <a:chExt cx="1426845" cy="1233170"/>
          </a:xfrm>
        </p:grpSpPr>
        <p:pic>
          <p:nvPicPr>
            <p:cNvPr id="24" name="Obraz 23" descr="C:\Users\tomasz.bator\Pictures\Zdjęcia odpadów\nowe\IMG_6866.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0" y="0"/>
              <a:ext cx="1426845" cy="1233170"/>
            </a:xfrm>
            <a:prstGeom prst="rect">
              <a:avLst/>
            </a:prstGeom>
            <a:noFill/>
            <a:ln>
              <a:noFill/>
            </a:ln>
            <a:extLst>
              <a:ext uri="{53640926-AAD7-44D8-BBD7-CCE9431645EC}">
                <a14:shadowObscured xmlns:a14="http://schemas.microsoft.com/office/drawing/2010/main"/>
              </a:ext>
            </a:extLst>
          </p:spPr>
        </p:pic>
        <p:sp>
          <p:nvSpPr>
            <p:cNvPr id="25" name="Prostokąt zaokrąglony 24"/>
            <p:cNvSpPr/>
            <p:nvPr/>
          </p:nvSpPr>
          <p:spPr>
            <a:xfrm>
              <a:off x="219290" y="368242"/>
              <a:ext cx="188106" cy="537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6" name="Prostokąt zaokrąglony 25"/>
            <p:cNvSpPr/>
            <p:nvPr/>
          </p:nvSpPr>
          <p:spPr>
            <a:xfrm rot="1281850">
              <a:off x="1220579" y="252391"/>
              <a:ext cx="122104" cy="791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7" name="Prostokąt zaokrąglony 26"/>
            <p:cNvSpPr/>
            <p:nvPr/>
          </p:nvSpPr>
          <p:spPr>
            <a:xfrm rot="21173096">
              <a:off x="409618" y="852336"/>
              <a:ext cx="166123" cy="7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grpSp>
        <p:nvGrpSpPr>
          <p:cNvPr id="18" name="Grupa 17"/>
          <p:cNvGrpSpPr/>
          <p:nvPr/>
        </p:nvGrpSpPr>
        <p:grpSpPr>
          <a:xfrm rot="4500000">
            <a:off x="7527000" y="4488564"/>
            <a:ext cx="782653" cy="769761"/>
            <a:chOff x="0" y="0"/>
            <a:chExt cx="1424305" cy="1400810"/>
          </a:xfrm>
        </p:grpSpPr>
        <p:pic>
          <p:nvPicPr>
            <p:cNvPr id="19" name="Obraz 18" descr="C:\Users\tomasz.bator\Pictures\Zdjęcia odpadów\nowe\IMG_6813.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0" y="0"/>
              <a:ext cx="1424305" cy="1400810"/>
            </a:xfrm>
            <a:prstGeom prst="rect">
              <a:avLst/>
            </a:prstGeom>
            <a:noFill/>
            <a:ln>
              <a:noFill/>
            </a:ln>
            <a:extLst>
              <a:ext uri="{53640926-AAD7-44D8-BBD7-CCE9431645EC}">
                <a14:shadowObscured xmlns:a14="http://schemas.microsoft.com/office/drawing/2010/main"/>
              </a:ext>
            </a:extLst>
          </p:spPr>
        </p:pic>
        <p:sp>
          <p:nvSpPr>
            <p:cNvPr id="20" name="Prostokąt zaokrąglony 19"/>
            <p:cNvSpPr/>
            <p:nvPr/>
          </p:nvSpPr>
          <p:spPr>
            <a:xfrm rot="2933578">
              <a:off x="504782" y="471682"/>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1" name="Prostokąt zaokrąglony 20"/>
            <p:cNvSpPr/>
            <p:nvPr/>
          </p:nvSpPr>
          <p:spPr>
            <a:xfrm rot="2933578">
              <a:off x="161365" y="868887"/>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3" name="Prostokąt zaokrąglony 22"/>
            <p:cNvSpPr/>
            <p:nvPr/>
          </p:nvSpPr>
          <p:spPr>
            <a:xfrm rot="18611760">
              <a:off x="455132" y="1212304"/>
              <a:ext cx="185350" cy="457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pic>
        <p:nvPicPr>
          <p:cNvPr id="30" name="Obraz 29" descr="C:\Users\tomasz.bator\Pictures\Zdjęcia odpadów\nowe\IMG_1417.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26924" y="2100883"/>
            <a:ext cx="1539720" cy="1154769"/>
          </a:xfrm>
          <a:prstGeom prst="rect">
            <a:avLst/>
          </a:prstGeom>
          <a:noFill/>
          <a:ln>
            <a:noFill/>
          </a:ln>
        </p:spPr>
      </p:pic>
      <p:pic>
        <p:nvPicPr>
          <p:cNvPr id="31" name="Obraz 30" descr="C:\Users\tomasz.bator\Pictures\Zdjęcia odpadów\20171024_134602.jp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6216941" y="2222560"/>
            <a:ext cx="982904" cy="1423402"/>
          </a:xfrm>
          <a:prstGeom prst="rect">
            <a:avLst/>
          </a:prstGeom>
          <a:noFill/>
          <a:ln>
            <a:noFill/>
          </a:ln>
          <a:extLst>
            <a:ext uri="{53640926-AAD7-44D8-BBD7-CCE9431645EC}">
              <a14:shadowObscured xmlns:a14="http://schemas.microsoft.com/office/drawing/2010/main"/>
            </a:ext>
          </a:extLst>
        </p:spPr>
      </p:pic>
      <p:pic>
        <p:nvPicPr>
          <p:cNvPr id="32" name="Obraz 31" descr="C:\Users\tomasz.bator\Pictures\Zdjęcia odpadów\IMG_6867.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a:off x="1160539" y="2338351"/>
            <a:ext cx="1169448" cy="1347529"/>
          </a:xfrm>
          <a:prstGeom prst="rect">
            <a:avLst/>
          </a:prstGeom>
          <a:noFill/>
          <a:ln>
            <a:noFill/>
          </a:ln>
          <a:extLst>
            <a:ext uri="{53640926-AAD7-44D8-BBD7-CCE9431645EC}">
              <a14:shadowObscured xmlns:a14="http://schemas.microsoft.com/office/drawing/2010/main"/>
            </a:ext>
          </a:extLst>
        </p:spPr>
      </p:pic>
      <p:pic>
        <p:nvPicPr>
          <p:cNvPr id="33" name="Obraz 32" descr="C:\Users\tomasz.bator\Pictures\Zdjęcia odpadów\nowe\IMG_1414.JPG"/>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bwMode="auto">
          <a:xfrm>
            <a:off x="4336374" y="2114278"/>
            <a:ext cx="1323371" cy="1037054"/>
          </a:xfrm>
          <a:prstGeom prst="rect">
            <a:avLst/>
          </a:prstGeom>
          <a:noFill/>
          <a:ln>
            <a:noFill/>
          </a:ln>
          <a:extLst>
            <a:ext uri="{53640926-AAD7-44D8-BBD7-CCE9431645EC}">
              <a14:shadowObscured xmlns:a14="http://schemas.microsoft.com/office/drawing/2010/main"/>
            </a:ext>
          </a:extLst>
        </p:spPr>
      </p:pic>
      <p:pic>
        <p:nvPicPr>
          <p:cNvPr id="34" name="Obraz 33" descr="C:\Users\tomasz.bator\Pictures\Zdjęcia odpadów\nowe\IMG_1413 — kopia.JPG"/>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bwMode="auto">
          <a:xfrm>
            <a:off x="8037611" y="5058579"/>
            <a:ext cx="1555378" cy="1226640"/>
          </a:xfrm>
          <a:prstGeom prst="rect">
            <a:avLst/>
          </a:prstGeom>
          <a:noFill/>
          <a:ln>
            <a:noFill/>
          </a:ln>
          <a:extLst>
            <a:ext uri="{53640926-AAD7-44D8-BBD7-CCE9431645EC}">
              <a14:shadowObscured xmlns:a14="http://schemas.microsoft.com/office/drawing/2010/main"/>
            </a:ext>
          </a:extLst>
        </p:spPr>
      </p:pic>
      <p:pic>
        <p:nvPicPr>
          <p:cNvPr id="35" name="Obraz 34" descr="C:\Users\tomasz.bator\Pictures\Zdjęcia odpadów\nowe\IMG_1431.JP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3888292" y="3112170"/>
            <a:ext cx="1487530" cy="1221659"/>
          </a:xfrm>
          <a:prstGeom prst="rect">
            <a:avLst/>
          </a:prstGeom>
          <a:noFill/>
          <a:ln>
            <a:noFill/>
          </a:ln>
          <a:extLst>
            <a:ext uri="{53640926-AAD7-44D8-BBD7-CCE9431645EC}">
              <a14:shadowObscured xmlns:a14="http://schemas.microsoft.com/office/drawing/2010/main"/>
            </a:ext>
          </a:extLst>
        </p:spPr>
      </p:pic>
      <p:pic>
        <p:nvPicPr>
          <p:cNvPr id="38" name="Obraz 37"/>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5325918" y="3080615"/>
            <a:ext cx="792791" cy="1606419"/>
          </a:xfrm>
          <a:prstGeom prst="rect">
            <a:avLst/>
          </a:prstGeom>
        </p:spPr>
      </p:pic>
      <p:pic>
        <p:nvPicPr>
          <p:cNvPr id="39" name="Obraz 38"/>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3376169" y="2515340"/>
            <a:ext cx="705393" cy="1893864"/>
          </a:xfrm>
          <a:prstGeom prst="rect">
            <a:avLst/>
          </a:prstGeom>
        </p:spPr>
      </p:pic>
      <p:pic>
        <p:nvPicPr>
          <p:cNvPr id="40" name="Obraz 39" descr="Znalezione obrazy dla zapytania jar"/>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708466" y="4676985"/>
            <a:ext cx="1021243" cy="1410723"/>
          </a:xfrm>
          <a:prstGeom prst="rect">
            <a:avLst/>
          </a:prstGeom>
          <a:noFill/>
          <a:ln>
            <a:noFill/>
          </a:ln>
        </p:spPr>
      </p:pic>
      <p:pic>
        <p:nvPicPr>
          <p:cNvPr id="49" name="Obraz 48"/>
          <p:cNvPicPr>
            <a:picLocks noChangeAspect="1"/>
          </p:cNvPicPr>
          <p:nvPr/>
        </p:nvPicPr>
        <p:blipFill>
          <a:blip r:embed="rId23" cstate="screen">
            <a:extLst>
              <a:ext uri="{BEBA8EAE-BF5A-486C-A8C5-ECC9F3942E4B}">
                <a14:imgProps xmlns:a14="http://schemas.microsoft.com/office/drawing/2010/main">
                  <a14:imgLayer r:embed="rId24">
                    <a14:imgEffect>
                      <a14:backgroundRemoval t="0" b="100000" l="0" r="100000">
                        <a14:backgroundMark x1="49201" y1="71489" x2="50479" y2="96596"/>
                      </a14:backgroundRemoval>
                    </a14:imgEffect>
                  </a14:imgLayer>
                </a14:imgProps>
              </a:ext>
              <a:ext uri="{28A0092B-C50C-407E-A947-70E740481C1C}">
                <a14:useLocalDpi xmlns:a14="http://schemas.microsoft.com/office/drawing/2010/main"/>
              </a:ext>
            </a:extLst>
          </a:blip>
          <a:stretch>
            <a:fillRect/>
          </a:stretch>
        </p:blipFill>
        <p:spPr>
          <a:xfrm rot="16200000">
            <a:off x="6053884" y="3838391"/>
            <a:ext cx="1301998" cy="976499"/>
          </a:xfrm>
          <a:prstGeom prst="rect">
            <a:avLst/>
          </a:prstGeom>
        </p:spPr>
      </p:pic>
      <p:pic>
        <p:nvPicPr>
          <p:cNvPr id="56" name="Obraz 55"/>
          <p:cNvPicPr>
            <a:picLocks noChangeAspect="1"/>
          </p:cNvPicPr>
          <p:nvPr/>
        </p:nvPicPr>
        <p:blipFill>
          <a:blip r:embed="rId25" cstate="screen">
            <a:extLst>
              <a:ext uri="{BEBA8EAE-BF5A-486C-A8C5-ECC9F3942E4B}">
                <a14:imgProps xmlns:a14="http://schemas.microsoft.com/office/drawing/2010/main">
                  <a14:imgLayer r:embed="rId26">
                    <a14:imgEffect>
                      <a14:backgroundRemoval t="0" b="100000" l="0" r="100000">
                        <a14:foregroundMark x1="41695" y1="43891" x2="66441" y2="16290"/>
                      </a14:backgroundRemoval>
                    </a14:imgEffect>
                  </a14:imgLayer>
                </a14:imgProps>
              </a:ext>
              <a:ext uri="{28A0092B-C50C-407E-A947-70E740481C1C}">
                <a14:useLocalDpi xmlns:a14="http://schemas.microsoft.com/office/drawing/2010/main"/>
              </a:ext>
            </a:extLst>
          </a:blip>
          <a:stretch>
            <a:fillRect/>
          </a:stretch>
        </p:blipFill>
        <p:spPr>
          <a:xfrm>
            <a:off x="2233454" y="2087279"/>
            <a:ext cx="1223876" cy="917907"/>
          </a:xfrm>
          <a:prstGeom prst="rect">
            <a:avLst/>
          </a:prstGeom>
        </p:spPr>
      </p:pic>
      <p:pic>
        <p:nvPicPr>
          <p:cNvPr id="51" name="Obraz 50"/>
          <p:cNvPicPr>
            <a:picLocks noChangeAspect="1"/>
          </p:cNvPicPr>
          <p:nvPr/>
        </p:nvPicPr>
        <p:blipFill>
          <a:blip r:embed="rId27" cstate="screen">
            <a:lum bright="20000"/>
            <a:extLst>
              <a:ext uri="{28A0092B-C50C-407E-A947-70E740481C1C}">
                <a14:useLocalDpi xmlns:a14="http://schemas.microsoft.com/office/drawing/2010/main"/>
              </a:ext>
            </a:extLst>
          </a:blip>
          <a:stretch>
            <a:fillRect/>
          </a:stretch>
        </p:blipFill>
        <p:spPr>
          <a:xfrm>
            <a:off x="9912424" y="4710145"/>
            <a:ext cx="1286725" cy="1029129"/>
          </a:xfrm>
          <a:prstGeom prst="ellipse">
            <a:avLst/>
          </a:prstGeom>
          <a:ln>
            <a:noFill/>
          </a:ln>
          <a:effectLst>
            <a:softEdge rad="63500"/>
          </a:effectLst>
        </p:spPr>
      </p:pic>
      <p:pic>
        <p:nvPicPr>
          <p:cNvPr id="52" name="Obraz 51"/>
          <p:cNvPicPr>
            <a:picLocks noChangeAspect="1"/>
          </p:cNvPicPr>
          <p:nvPr/>
        </p:nvPicPr>
        <p:blipFill>
          <a:blip r:embed="rId28">
            <a:lum bright="20000"/>
            <a:extLst>
              <a:ext uri="{28A0092B-C50C-407E-A947-70E740481C1C}">
                <a14:useLocalDpi xmlns:a14="http://schemas.microsoft.com/office/drawing/2010/main"/>
              </a:ext>
            </a:extLst>
          </a:blip>
          <a:stretch>
            <a:fillRect/>
          </a:stretch>
        </p:blipFill>
        <p:spPr>
          <a:xfrm>
            <a:off x="9397920" y="3482292"/>
            <a:ext cx="1605054" cy="1200631"/>
          </a:xfrm>
          <a:prstGeom prst="ellipse">
            <a:avLst/>
          </a:prstGeom>
          <a:ln>
            <a:noFill/>
          </a:ln>
          <a:effectLst>
            <a:softEdge rad="127000"/>
          </a:effectLst>
        </p:spPr>
      </p:pic>
      <p:pic>
        <p:nvPicPr>
          <p:cNvPr id="54" name="Obraz 53"/>
          <p:cNvPicPr>
            <a:picLocks noChangeAspect="1"/>
          </p:cNvPicPr>
          <p:nvPr/>
        </p:nvPicPr>
        <p:blipFill>
          <a:blip r:embed="rId29" cstate="screen">
            <a:extLst>
              <a:ext uri="{BEBA8EAE-BF5A-486C-A8C5-ECC9F3942E4B}">
                <a14:imgProps xmlns:a14="http://schemas.microsoft.com/office/drawing/2010/main">
                  <a14:imgLayer r:embed="rId30">
                    <a14:imgEffect>
                      <a14:backgroundRemoval t="0" b="100000" l="0" r="100000">
                        <a14:backgroundMark x1="40000" y1="52062" x2="38438" y2="0"/>
                      </a14:backgroundRemoval>
                    </a14:imgEffect>
                  </a14:imgLayer>
                </a14:imgProps>
              </a:ext>
              <a:ext uri="{28A0092B-C50C-407E-A947-70E740481C1C}">
                <a14:useLocalDpi xmlns:a14="http://schemas.microsoft.com/office/drawing/2010/main"/>
              </a:ext>
            </a:extLst>
          </a:blip>
          <a:stretch>
            <a:fillRect/>
          </a:stretch>
        </p:blipFill>
        <p:spPr>
          <a:xfrm rot="18653510">
            <a:off x="2064168" y="5034387"/>
            <a:ext cx="1327320" cy="807453"/>
          </a:xfrm>
          <a:prstGeom prst="rect">
            <a:avLst/>
          </a:prstGeom>
        </p:spPr>
      </p:pic>
      <p:pic>
        <p:nvPicPr>
          <p:cNvPr id="55" name="Obraz 54"/>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8891453">
            <a:off x="8564254" y="4155676"/>
            <a:ext cx="1037510" cy="951602"/>
          </a:xfrm>
          <a:prstGeom prst="rect">
            <a:avLst/>
          </a:prstGeom>
        </p:spPr>
      </p:pic>
      <p:pic>
        <p:nvPicPr>
          <p:cNvPr id="43" name="Obraz 42" descr="C:\Users\tomasz.bator\Pictures\Zdjęcia odpadów\nowe\IMG_6782.JPG"/>
          <p:cNvPicPr/>
          <p:nvPr/>
        </p:nvPicPr>
        <p:blipFill>
          <a:blip r:embed="rId32" cstate="screen">
            <a:lum bright="20000"/>
            <a:extLst>
              <a:ext uri="{28A0092B-C50C-407E-A947-70E740481C1C}">
                <a14:useLocalDpi xmlns:a14="http://schemas.microsoft.com/office/drawing/2010/main"/>
              </a:ext>
            </a:extLst>
          </a:blip>
          <a:srcRect/>
          <a:stretch>
            <a:fillRect/>
          </a:stretch>
        </p:blipFill>
        <p:spPr bwMode="auto">
          <a:xfrm>
            <a:off x="7228697" y="3285090"/>
            <a:ext cx="1809072" cy="1177460"/>
          </a:xfrm>
          <a:prstGeom prst="ellipse">
            <a:avLst/>
          </a:prstGeom>
          <a:ln>
            <a:noFill/>
          </a:ln>
          <a:effectLst>
            <a:softEdge rad="112500"/>
          </a:effectLst>
        </p:spPr>
      </p:pic>
      <p:pic>
        <p:nvPicPr>
          <p:cNvPr id="44" name="Obraz 43"/>
          <p:cNvPicPr>
            <a:picLocks noChangeAspect="1"/>
          </p:cNvPicPr>
          <p:nvPr/>
        </p:nvPicPr>
        <p:blipFill>
          <a:blip r:embed="rId33" cstate="screen">
            <a:lum bright="20000"/>
            <a:extLst>
              <a:ext uri="{28A0092B-C50C-407E-A947-70E740481C1C}">
                <a14:useLocalDpi xmlns:a14="http://schemas.microsoft.com/office/drawing/2010/main"/>
              </a:ext>
            </a:extLst>
          </a:blip>
          <a:stretch>
            <a:fillRect/>
          </a:stretch>
        </p:blipFill>
        <p:spPr>
          <a:xfrm>
            <a:off x="449617" y="3715298"/>
            <a:ext cx="1379239" cy="1034547"/>
          </a:xfrm>
          <a:prstGeom prst="ellipse">
            <a:avLst/>
          </a:prstGeom>
          <a:ln>
            <a:noFill/>
          </a:ln>
          <a:effectLst>
            <a:softEdge rad="112500"/>
          </a:effectLst>
        </p:spPr>
      </p:pic>
      <p:pic>
        <p:nvPicPr>
          <p:cNvPr id="46" name="Obraz 45"/>
          <p:cNvPicPr>
            <a:picLocks noChangeAspect="1"/>
          </p:cNvPicPr>
          <p:nvPr/>
        </p:nvPicPr>
        <p:blipFill rotWithShape="1">
          <a:blip r:embed="rId34" cstate="screen">
            <a:lum bright="20000"/>
            <a:extLst>
              <a:ext uri="{28A0092B-C50C-407E-A947-70E740481C1C}">
                <a14:useLocalDpi xmlns:a14="http://schemas.microsoft.com/office/drawing/2010/main"/>
              </a:ext>
            </a:extLst>
          </a:blip>
          <a:srcRect/>
          <a:stretch/>
        </p:blipFill>
        <p:spPr>
          <a:xfrm>
            <a:off x="9801561" y="2029097"/>
            <a:ext cx="1296698" cy="1139189"/>
          </a:xfrm>
          <a:prstGeom prst="ellipse">
            <a:avLst/>
          </a:prstGeom>
          <a:ln>
            <a:noFill/>
          </a:ln>
          <a:effectLst>
            <a:softEdge rad="112500"/>
          </a:effectLst>
        </p:spPr>
      </p:pic>
      <p:sp>
        <p:nvSpPr>
          <p:cNvPr id="3" name="pole tekstowe 2"/>
          <p:cNvSpPr txBox="1"/>
          <p:nvPr/>
        </p:nvSpPr>
        <p:spPr>
          <a:xfrm>
            <a:off x="578959" y="6513644"/>
            <a:ext cx="11025963" cy="400110"/>
          </a:xfrm>
          <a:prstGeom prst="rect">
            <a:avLst/>
          </a:prstGeom>
          <a:noFill/>
        </p:spPr>
        <p:txBody>
          <a:bodyPr wrap="square" rtlCol="0">
            <a:spAutoFit/>
          </a:bodyPr>
          <a:lstStyle/>
          <a:p>
            <a:r>
              <a:rPr lang="pl-PL" sz="1000" i="1" dirty="0" smtClean="0"/>
              <a:t>* Ilości odpadów na jednego mieszkańca Polski wyliczono na podstawie danych GUS – BDL </a:t>
            </a:r>
            <a:r>
              <a:rPr lang="pl-PL" sz="1000" i="1" u="sng" dirty="0">
                <a:hlinkClick r:id="rId35"/>
              </a:rPr>
              <a:t>GUS - Bank Danych Lokalnych (stat.gov.pl</a:t>
            </a:r>
            <a:r>
              <a:rPr lang="pl-PL" sz="1000" u="sng" dirty="0">
                <a:hlinkClick r:id="rId35"/>
              </a:rPr>
              <a:t>)</a:t>
            </a:r>
            <a:endParaRPr lang="pl-PL" sz="1000" dirty="0"/>
          </a:p>
          <a:p>
            <a:r>
              <a:rPr lang="pl-PL" sz="1000" dirty="0" smtClean="0"/>
              <a:t> </a:t>
            </a:r>
            <a:endParaRPr lang="pl-PL" sz="1000" dirty="0"/>
          </a:p>
        </p:txBody>
      </p:sp>
      <p:graphicFrame>
        <p:nvGraphicFramePr>
          <p:cNvPr id="29" name="Tabela 28"/>
          <p:cNvGraphicFramePr>
            <a:graphicFrameLocks noGrp="1"/>
          </p:cNvGraphicFramePr>
          <p:nvPr>
            <p:extLst>
              <p:ext uri="{D42A27DB-BD31-4B8C-83A1-F6EECF244321}">
                <p14:modId xmlns:p14="http://schemas.microsoft.com/office/powerpoint/2010/main" val="2884695050"/>
              </p:ext>
            </p:extLst>
          </p:nvPr>
        </p:nvGraphicFramePr>
        <p:xfrm>
          <a:off x="1160539" y="1488403"/>
          <a:ext cx="10185400" cy="3009900"/>
        </p:xfrm>
        <a:graphic>
          <a:graphicData uri="http://schemas.openxmlformats.org/drawingml/2006/table">
            <a:tbl>
              <a:tblPr>
                <a:tableStyleId>{5C22544A-7EE6-4342-B048-85BDC9FD1C3A}</a:tableStyleId>
              </a:tblPr>
              <a:tblGrid>
                <a:gridCol w="1562100">
                  <a:extLst>
                    <a:ext uri="{9D8B030D-6E8A-4147-A177-3AD203B41FA5}">
                      <a16:colId xmlns:a16="http://schemas.microsoft.com/office/drawing/2014/main" xmlns="" val="1873868521"/>
                    </a:ext>
                  </a:extLst>
                </a:gridCol>
                <a:gridCol w="1028700">
                  <a:extLst>
                    <a:ext uri="{9D8B030D-6E8A-4147-A177-3AD203B41FA5}">
                      <a16:colId xmlns:a16="http://schemas.microsoft.com/office/drawing/2014/main" xmlns="" val="2102058483"/>
                    </a:ext>
                  </a:extLst>
                </a:gridCol>
                <a:gridCol w="1028700">
                  <a:extLst>
                    <a:ext uri="{9D8B030D-6E8A-4147-A177-3AD203B41FA5}">
                      <a16:colId xmlns:a16="http://schemas.microsoft.com/office/drawing/2014/main" xmlns="" val="674156895"/>
                    </a:ext>
                  </a:extLst>
                </a:gridCol>
                <a:gridCol w="1028700">
                  <a:extLst>
                    <a:ext uri="{9D8B030D-6E8A-4147-A177-3AD203B41FA5}">
                      <a16:colId xmlns:a16="http://schemas.microsoft.com/office/drawing/2014/main" xmlns="" val="2769749229"/>
                    </a:ext>
                  </a:extLst>
                </a:gridCol>
                <a:gridCol w="1028700">
                  <a:extLst>
                    <a:ext uri="{9D8B030D-6E8A-4147-A177-3AD203B41FA5}">
                      <a16:colId xmlns:a16="http://schemas.microsoft.com/office/drawing/2014/main" xmlns="" val="3162536494"/>
                    </a:ext>
                  </a:extLst>
                </a:gridCol>
                <a:gridCol w="1193800">
                  <a:extLst>
                    <a:ext uri="{9D8B030D-6E8A-4147-A177-3AD203B41FA5}">
                      <a16:colId xmlns:a16="http://schemas.microsoft.com/office/drawing/2014/main" xmlns="" val="1540084567"/>
                    </a:ext>
                  </a:extLst>
                </a:gridCol>
                <a:gridCol w="1257300">
                  <a:extLst>
                    <a:ext uri="{9D8B030D-6E8A-4147-A177-3AD203B41FA5}">
                      <a16:colId xmlns:a16="http://schemas.microsoft.com/office/drawing/2014/main" xmlns="" val="4186314034"/>
                    </a:ext>
                  </a:extLst>
                </a:gridCol>
                <a:gridCol w="1028700">
                  <a:extLst>
                    <a:ext uri="{9D8B030D-6E8A-4147-A177-3AD203B41FA5}">
                      <a16:colId xmlns:a16="http://schemas.microsoft.com/office/drawing/2014/main" xmlns="" val="701337788"/>
                    </a:ext>
                  </a:extLst>
                </a:gridCol>
                <a:gridCol w="1028700">
                  <a:extLst>
                    <a:ext uri="{9D8B030D-6E8A-4147-A177-3AD203B41FA5}">
                      <a16:colId xmlns:a16="http://schemas.microsoft.com/office/drawing/2014/main" xmlns="" val="1471007770"/>
                    </a:ext>
                  </a:extLst>
                </a:gridCol>
              </a:tblGrid>
              <a:tr h="533400">
                <a:tc gridSpan="9">
                  <a:txBody>
                    <a:bodyPr/>
                    <a:lstStyle/>
                    <a:p>
                      <a:pPr algn="ctr" rtl="0" fontAlgn="ctr"/>
                      <a:r>
                        <a:rPr lang="pl-PL" sz="1600" b="1" u="none" strike="noStrike" dirty="0">
                          <a:solidFill>
                            <a:schemeClr val="bg1"/>
                          </a:solidFill>
                          <a:effectLst/>
                        </a:rPr>
                        <a:t>ODPADY KOMUNALNE ZEBRANE W POLSCE W LATACH 2014 – 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2692899860"/>
                  </a:ext>
                </a:extLst>
              </a:tr>
              <a:tr h="276225">
                <a:tc>
                  <a:txBody>
                    <a:bodyPr/>
                    <a:lstStyle/>
                    <a:p>
                      <a:pPr algn="ctr" rtl="0" fontAlgn="ctr"/>
                      <a:r>
                        <a:rPr lang="pl-PL" sz="1600" b="1" u="none" strike="noStrike" dirty="0">
                          <a:solidFill>
                            <a:schemeClr val="bg1"/>
                          </a:solidFill>
                          <a:effectLst/>
                        </a:rPr>
                        <a:t>Lata</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2014</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5000"/>
                      </a:srgbClr>
                    </a:solidFill>
                  </a:tcPr>
                </a:tc>
                <a:tc>
                  <a:txBody>
                    <a:bodyPr/>
                    <a:lstStyle/>
                    <a:p>
                      <a:pPr algn="ctr" rtl="0" fontAlgn="ctr"/>
                      <a:r>
                        <a:rPr lang="pl-PL" sz="1600" b="1" u="none" strike="noStrike" dirty="0">
                          <a:solidFill>
                            <a:schemeClr val="bg1"/>
                          </a:solidFill>
                          <a:effectLst/>
                        </a:rPr>
                        <a:t>2015</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2016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2017</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2018</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2019</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2020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5000"/>
                      </a:schemeClr>
                    </a:solidFill>
                  </a:tcPr>
                </a:tc>
                <a:extLst>
                  <a:ext uri="{0D108BD9-81ED-4DB2-BD59-A6C34878D82A}">
                    <a16:rowId xmlns:a16="http://schemas.microsoft.com/office/drawing/2014/main" xmlns="" val="2749844238"/>
                  </a:ext>
                </a:extLst>
              </a:tr>
              <a:tr h="1314450">
                <a:tc>
                  <a:txBody>
                    <a:bodyPr/>
                    <a:lstStyle/>
                    <a:p>
                      <a:pPr algn="ctr" rtl="0" fontAlgn="ctr"/>
                      <a:r>
                        <a:rPr lang="pl-PL" sz="1600" b="1" u="none" strike="noStrike">
                          <a:solidFill>
                            <a:schemeClr val="bg1"/>
                          </a:solidFill>
                          <a:effectLst/>
                        </a:rPr>
                        <a:t>Ilość zebranych odpadów [tys. ton]</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10 330,40</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5000"/>
                      </a:srgbClr>
                    </a:solidFill>
                  </a:tcPr>
                </a:tc>
                <a:tc>
                  <a:txBody>
                    <a:bodyPr/>
                    <a:lstStyle/>
                    <a:p>
                      <a:pPr algn="ctr" rtl="0" fontAlgn="ctr"/>
                      <a:r>
                        <a:rPr lang="pl-PL" sz="1600" b="1" u="none" strike="noStrike" dirty="0">
                          <a:solidFill>
                            <a:schemeClr val="bg1"/>
                          </a:solidFill>
                          <a:effectLst/>
                        </a:rPr>
                        <a:t>10 863,50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11 654,40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11 968,70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12 485,40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12 752,80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13 116,90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13 673,58</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5000"/>
                      </a:schemeClr>
                    </a:solidFill>
                  </a:tcPr>
                </a:tc>
                <a:extLst>
                  <a:ext uri="{0D108BD9-81ED-4DB2-BD59-A6C34878D82A}">
                    <a16:rowId xmlns:a16="http://schemas.microsoft.com/office/drawing/2014/main" xmlns="" val="176100224"/>
                  </a:ext>
                </a:extLst>
              </a:tr>
              <a:tr h="885825">
                <a:tc>
                  <a:txBody>
                    <a:bodyPr/>
                    <a:lstStyle/>
                    <a:p>
                      <a:pPr algn="ctr" rtl="0" fontAlgn="ctr"/>
                      <a:r>
                        <a:rPr lang="pl-PL" sz="1600" b="1" u="none" strike="noStrike">
                          <a:solidFill>
                            <a:schemeClr val="bg1"/>
                          </a:solidFill>
                          <a:effectLst/>
                        </a:rPr>
                        <a:t>Ilość odpadów [kg] na jednego mieszkańca</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269</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5000"/>
                      </a:srgbClr>
                    </a:solidFill>
                  </a:tcPr>
                </a:tc>
                <a:tc>
                  <a:txBody>
                    <a:bodyPr/>
                    <a:lstStyle/>
                    <a:p>
                      <a:pPr algn="ctr" rtl="0" fontAlgn="ctr"/>
                      <a:r>
                        <a:rPr lang="pl-PL" sz="1600" b="1" u="none" strike="noStrike">
                          <a:solidFill>
                            <a:schemeClr val="bg1"/>
                          </a:solidFill>
                          <a:effectLst/>
                        </a:rPr>
                        <a:t>283</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303</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a:solidFill>
                            <a:schemeClr val="bg1"/>
                          </a:solidFill>
                          <a:effectLst/>
                        </a:rPr>
                        <a:t>312</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325</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332</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342</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alpha val="55000"/>
                      </a:schemeClr>
                    </a:solidFill>
                  </a:tcPr>
                </a:tc>
                <a:tc>
                  <a:txBody>
                    <a:bodyPr/>
                    <a:lstStyle/>
                    <a:p>
                      <a:pPr algn="ctr" rtl="0" fontAlgn="ctr"/>
                      <a:r>
                        <a:rPr lang="pl-PL" sz="1600" b="1" u="none" strike="noStrike" dirty="0">
                          <a:solidFill>
                            <a:schemeClr val="bg1"/>
                          </a:solidFill>
                          <a:effectLst/>
                        </a:rPr>
                        <a:t>358</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5000"/>
                      </a:schemeClr>
                    </a:solidFill>
                  </a:tcPr>
                </a:tc>
                <a:extLst>
                  <a:ext uri="{0D108BD9-81ED-4DB2-BD59-A6C34878D82A}">
                    <a16:rowId xmlns:a16="http://schemas.microsoft.com/office/drawing/2014/main" xmlns="" val="3495098826"/>
                  </a:ext>
                </a:extLst>
              </a:tr>
            </a:tbl>
          </a:graphicData>
        </a:graphic>
      </p:graphicFrame>
    </p:spTree>
    <p:extLst>
      <p:ext uri="{BB962C8B-B14F-4D97-AF65-F5344CB8AC3E}">
        <p14:creationId xmlns:p14="http://schemas.microsoft.com/office/powerpoint/2010/main" val="30777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20</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5" name="Prostokąt 4"/>
          <p:cNvSpPr/>
          <p:nvPr/>
        </p:nvSpPr>
        <p:spPr>
          <a:xfrm>
            <a:off x="8184232" y="2420888"/>
            <a:ext cx="3265724" cy="2062103"/>
          </a:xfrm>
          <a:prstGeom prst="rect">
            <a:avLst/>
          </a:prstGeom>
        </p:spPr>
        <p:txBody>
          <a:bodyPr wrap="square">
            <a:spAutoFit/>
          </a:bodyPr>
          <a:lstStyle/>
          <a:p>
            <a:pPr algn="just"/>
            <a:r>
              <a:rPr lang="pl-PL" sz="1600" dirty="0">
                <a:latin typeface="+mn-lt"/>
              </a:rPr>
              <a:t>Utrudnienia wynikające z lokalizacji miejsca do gromadzenia odpadów komunalnych w garażu podziemnym mogłaby rozwiązać dodatkowa brama przemysłowa (wskazana strzałką) analogiczna jak istniejące bramy przemysłowe (na lewo od proponowanej).</a:t>
            </a:r>
            <a:endParaRPr lang="pl-PL" sz="1600" b="1" dirty="0">
              <a:latin typeface="+mn-lt"/>
            </a:endParaRPr>
          </a:p>
        </p:txBody>
      </p:sp>
      <p:pic>
        <p:nvPicPr>
          <p:cNvPr id="3074" name="Picture 2" descr="D:\SITK2\foto_black\ICE_kraków_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73" y="2204864"/>
            <a:ext cx="663803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21</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Picture 2" descr="3 MAJA 9 IMG_20170830_112459247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2432" y="1974995"/>
            <a:ext cx="2858144" cy="381119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3 MAJA 9 IMG_20170830_112459247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6768" y="1988840"/>
            <a:ext cx="5064526" cy="37973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335360" y="2348880"/>
            <a:ext cx="2808312" cy="2554545"/>
          </a:xfrm>
          <a:prstGeom prst="rect">
            <a:avLst/>
          </a:prstGeom>
        </p:spPr>
        <p:txBody>
          <a:bodyPr wrap="square">
            <a:spAutoFit/>
          </a:bodyPr>
          <a:lstStyle/>
          <a:p>
            <a:pPr algn="just"/>
            <a:r>
              <a:rPr lang="pl-PL" sz="1600" dirty="0">
                <a:latin typeface="+mn-lt"/>
              </a:rPr>
              <a:t>Brak możliwości dojazdu do pomieszczenia gromadzenia odpadów przez pojazd odbierający odpady skutkuje koniecznością „ręcznego” wyciągania pojemników na zewnątrz budynku. Nachylenie podjazdu w miejscu najbardziej stromym to ponad 9°(ok. 16%).</a:t>
            </a:r>
            <a:endParaRPr lang="pl-PL" sz="1600" b="1" dirty="0">
              <a:latin typeface="+mn-lt"/>
            </a:endParaRPr>
          </a:p>
        </p:txBody>
      </p:sp>
    </p:spTree>
    <p:extLst>
      <p:ext uri="{BB962C8B-B14F-4D97-AF65-F5344CB8AC3E}">
        <p14:creationId xmlns:p14="http://schemas.microsoft.com/office/powerpoint/2010/main" val="165710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22</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2018-02-05-13-10-21_AATSC.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168" y="1988840"/>
            <a:ext cx="2874612" cy="3880041"/>
          </a:xfrm>
          <a:prstGeom prst="rect">
            <a:avLst/>
          </a:prstGeom>
          <a:noFill/>
          <a:ln>
            <a:noFill/>
          </a:ln>
          <a:effectLst>
            <a:outerShdw blurRad="63500" sx="102000" sy="102000" algn="ctr" rotWithShape="0">
              <a:prstClr val="black">
                <a:alpha val="40000"/>
              </a:prstClr>
            </a:outerShdw>
          </a:effectLst>
        </p:spPr>
      </p:pic>
      <p:pic>
        <p:nvPicPr>
          <p:cNvPr id="5" name="Obraz 4" descr="C:\Users\piotr.tompor\Desktop\złe altany\2018-02-05-13-10-25_AATSC.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1784" y="1988840"/>
            <a:ext cx="2880320" cy="3887746"/>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824192" y="2636912"/>
            <a:ext cx="2829818" cy="2062103"/>
          </a:xfrm>
          <a:prstGeom prst="rect">
            <a:avLst/>
          </a:prstGeom>
        </p:spPr>
        <p:txBody>
          <a:bodyPr wrap="square">
            <a:spAutoFit/>
          </a:bodyPr>
          <a:lstStyle/>
          <a:p>
            <a:pPr algn="just"/>
            <a:r>
              <a:rPr lang="pl-PL" sz="1600" dirty="0">
                <a:latin typeface="+mn-lt"/>
              </a:rPr>
              <a:t>Miejsce gromadzenia odpadów zlokalizowane w garażu podziemnym o znacznym stopniu nachylenia wjazdu. Pojemniki do odbioru wyciągane są ręcznie przez pracowników na zewnątrz budynku.</a:t>
            </a:r>
            <a:endParaRPr lang="pl-PL" sz="1600" b="1" dirty="0">
              <a:latin typeface="+mn-lt"/>
            </a:endParaRPr>
          </a:p>
        </p:txBody>
      </p:sp>
    </p:spTree>
    <p:extLst>
      <p:ext uri="{BB962C8B-B14F-4D97-AF65-F5344CB8AC3E}">
        <p14:creationId xmlns:p14="http://schemas.microsoft.com/office/powerpoint/2010/main" val="40258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23</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robert.kisiel\AppData\Local\Microsoft\Windows\INetCache\Content.Word\DSCN4866.jpg"/>
          <p:cNvPicPr/>
          <p:nvPr/>
        </p:nvPicPr>
        <p:blipFill rotWithShape="1">
          <a:blip r:embed="rId3" cstate="screen">
            <a:extLst>
              <a:ext uri="{28A0092B-C50C-407E-A947-70E740481C1C}">
                <a14:useLocalDpi xmlns:a14="http://schemas.microsoft.com/office/drawing/2010/main"/>
              </a:ext>
            </a:extLst>
          </a:blip>
          <a:srcRect/>
          <a:stretch/>
        </p:blipFill>
        <p:spPr bwMode="auto">
          <a:xfrm>
            <a:off x="4871864" y="1916832"/>
            <a:ext cx="6459062" cy="4176464"/>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911424" y="2681625"/>
            <a:ext cx="3816424" cy="2062103"/>
          </a:xfrm>
          <a:prstGeom prst="rect">
            <a:avLst/>
          </a:prstGeom>
        </p:spPr>
        <p:txBody>
          <a:bodyPr wrap="square">
            <a:spAutoFit/>
          </a:bodyPr>
          <a:lstStyle/>
          <a:p>
            <a:r>
              <a:rPr lang="pl-PL" sz="1600" dirty="0">
                <a:latin typeface="+mn-lt"/>
              </a:rPr>
              <a:t>Altana dla nieruchomości wielorodzinnej, której rozmiar nie gwarantuje prawidłowej gospodarki odpadami komunalnymi (wymagane jest umieszczenie niej co najmniej czterech pojemników). </a:t>
            </a:r>
            <a:br>
              <a:rPr lang="pl-PL" sz="1600" dirty="0">
                <a:latin typeface="+mn-lt"/>
              </a:rPr>
            </a:br>
            <a:r>
              <a:rPr lang="pl-PL" sz="1600" dirty="0">
                <a:latin typeface="+mn-lt"/>
              </a:rPr>
              <a:t>W projekcie nie uwzględniono miejsca na ustawienie regulaminowego pojemnika na szkło typu „igloo”.</a:t>
            </a:r>
            <a:endParaRPr lang="pl-PL" sz="1600" b="1" dirty="0">
              <a:latin typeface="+mn-lt"/>
            </a:endParaRPr>
          </a:p>
        </p:txBody>
      </p:sp>
    </p:spTree>
    <p:extLst>
      <p:ext uri="{BB962C8B-B14F-4D97-AF65-F5344CB8AC3E}">
        <p14:creationId xmlns:p14="http://schemas.microsoft.com/office/powerpoint/2010/main" val="23536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robert.kisiel\AppData\Local\Microsoft\Windows\INetCache\Content.Word\DSCN5032.jpg"/>
          <p:cNvPicPr/>
          <p:nvPr/>
        </p:nvPicPr>
        <p:blipFill rotWithShape="1">
          <a:blip r:embed="rId3" cstate="screen">
            <a:extLst>
              <a:ext uri="{28A0092B-C50C-407E-A947-70E740481C1C}">
                <a14:useLocalDpi xmlns:a14="http://schemas.microsoft.com/office/drawing/2010/main"/>
              </a:ext>
            </a:extLst>
          </a:blip>
          <a:srcRect/>
          <a:stretch/>
        </p:blipFill>
        <p:spPr bwMode="auto">
          <a:xfrm>
            <a:off x="641239" y="1844824"/>
            <a:ext cx="6696744" cy="4352823"/>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7896200" y="2852936"/>
            <a:ext cx="3312368" cy="1077218"/>
          </a:xfrm>
          <a:prstGeom prst="rect">
            <a:avLst/>
          </a:prstGeom>
        </p:spPr>
        <p:txBody>
          <a:bodyPr wrap="square">
            <a:spAutoFit/>
          </a:bodyPr>
          <a:lstStyle/>
          <a:p>
            <a:pPr algn="just"/>
            <a:r>
              <a:rPr lang="pl-PL" sz="1600" dirty="0">
                <a:latin typeface="+mn-lt"/>
              </a:rPr>
              <a:t>Nieruchomość wielorodzinna.	 Pojemniki ustawione na niewielkim podwórzu. Brak  możliwości dojazdu samochodu specjalistycznego.</a:t>
            </a:r>
            <a:endParaRPr lang="pl-PL" sz="1600" b="1" dirty="0">
              <a:latin typeface="+mn-lt"/>
            </a:endParaRPr>
          </a:p>
        </p:txBody>
      </p:sp>
    </p:spTree>
    <p:extLst>
      <p:ext uri="{BB962C8B-B14F-4D97-AF65-F5344CB8AC3E}">
        <p14:creationId xmlns:p14="http://schemas.microsoft.com/office/powerpoint/2010/main" val="346928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25</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IMAG0815.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7863" y="1844824"/>
            <a:ext cx="7344816" cy="4248472"/>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479376" y="2204864"/>
            <a:ext cx="3096344" cy="2308324"/>
          </a:xfrm>
          <a:prstGeom prst="rect">
            <a:avLst/>
          </a:prstGeom>
        </p:spPr>
        <p:txBody>
          <a:bodyPr wrap="square">
            <a:spAutoFit/>
          </a:bodyPr>
          <a:lstStyle/>
          <a:p>
            <a:pPr algn="just"/>
            <a:r>
              <a:rPr lang="pl-PL" sz="1600" dirty="0">
                <a:latin typeface="+mn-lt"/>
              </a:rPr>
              <a:t>Usytuowanie wejścia do altany śmietnikowej od strony miejsca postojowego uniemożliwia odbiór odpadów przy niewłaściwym parkowaniu aut tj. zbyt blisko drzwi. Ponadto zamontowane ograniczniki parkingowe,	 utrudniają transport pojemników do samochodu specjalistycznego.</a:t>
            </a:r>
            <a:endParaRPr lang="pl-PL" sz="1600" b="1" dirty="0">
              <a:latin typeface="+mn-lt"/>
            </a:endParaRPr>
          </a:p>
        </p:txBody>
      </p:sp>
    </p:spTree>
    <p:extLst>
      <p:ext uri="{BB962C8B-B14F-4D97-AF65-F5344CB8AC3E}">
        <p14:creationId xmlns:p14="http://schemas.microsoft.com/office/powerpoint/2010/main" val="336194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26</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iotr.tompor\Desktop\złe altany\IMAG080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7768" y="1916832"/>
            <a:ext cx="2349430" cy="4179240"/>
          </a:xfrm>
          <a:prstGeom prst="rect">
            <a:avLst/>
          </a:prstGeom>
          <a:noFill/>
          <a:ln>
            <a:noFill/>
          </a:ln>
          <a:effectLst>
            <a:outerShdw blurRad="63500" sx="102000" sy="102000" algn="ctr" rotWithShape="0">
              <a:prstClr val="black">
                <a:alpha val="40000"/>
              </a:prstClr>
            </a:outerShdw>
          </a:effectLst>
        </p:spPr>
      </p:pic>
      <p:pic>
        <p:nvPicPr>
          <p:cNvPr id="5" name="Obraz 4" descr="C:\Users\piotr.tompor\Desktop\złe altany\IMAG0799.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76315" y="1917288"/>
            <a:ext cx="2355529" cy="4190089"/>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104112" y="2852936"/>
            <a:ext cx="3312368" cy="1323439"/>
          </a:xfrm>
          <a:prstGeom prst="rect">
            <a:avLst/>
          </a:prstGeom>
        </p:spPr>
        <p:txBody>
          <a:bodyPr wrap="square">
            <a:spAutoFit/>
          </a:bodyPr>
          <a:lstStyle/>
          <a:p>
            <a:pPr algn="just"/>
            <a:r>
              <a:rPr lang="pl-PL" sz="1600" dirty="0">
                <a:latin typeface="+mn-lt"/>
              </a:rPr>
              <a:t>Podjazd prowadzi do pomieszczenia zsypowego, w którym użytkowane są pojemniki o pojemności 0,66 m</a:t>
            </a:r>
            <a:r>
              <a:rPr lang="pl-PL" sz="1600" baseline="30000" dirty="0">
                <a:latin typeface="+mn-lt"/>
              </a:rPr>
              <a:t>3</a:t>
            </a:r>
            <a:r>
              <a:rPr lang="pl-PL" sz="1600" dirty="0">
                <a:latin typeface="+mn-lt"/>
              </a:rPr>
              <a:t>. Utrudnia to odbiór z powodu wagi oraz gabarytów pojemników.</a:t>
            </a:r>
            <a:endParaRPr lang="pl-PL" sz="1600" b="1" dirty="0">
              <a:latin typeface="+mn-lt"/>
            </a:endParaRPr>
          </a:p>
        </p:txBody>
      </p:sp>
    </p:spTree>
    <p:extLst>
      <p:ext uri="{BB962C8B-B14F-4D97-AF65-F5344CB8AC3E}">
        <p14:creationId xmlns:p14="http://schemas.microsoft.com/office/powerpoint/2010/main" val="47307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27</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grpSp>
        <p:nvGrpSpPr>
          <p:cNvPr id="4" name="Grupa 3"/>
          <p:cNvGrpSpPr/>
          <p:nvPr/>
        </p:nvGrpSpPr>
        <p:grpSpPr>
          <a:xfrm>
            <a:off x="5087888" y="1916832"/>
            <a:ext cx="6130869" cy="4176464"/>
            <a:chOff x="1753618" y="1538944"/>
            <a:chExt cx="5505613" cy="3750528"/>
          </a:xfrm>
        </p:grpSpPr>
        <p:pic>
          <p:nvPicPr>
            <p:cNvPr id="5" name="Obraz 4" descr="C:\Users\piotr.tompor\Desktop\złe altany\Resized_20180207_065104.jpe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3618" y="1538944"/>
              <a:ext cx="3257626" cy="1833392"/>
            </a:xfrm>
            <a:prstGeom prst="rect">
              <a:avLst/>
            </a:prstGeom>
            <a:noFill/>
            <a:ln>
              <a:noFill/>
            </a:ln>
            <a:effectLst>
              <a:outerShdw blurRad="63500" sx="102000" sy="102000" algn="ctr" rotWithShape="0">
                <a:prstClr val="black">
                  <a:alpha val="40000"/>
                </a:prstClr>
              </a:outerShdw>
            </a:effectLst>
          </p:spPr>
        </p:pic>
        <p:pic>
          <p:nvPicPr>
            <p:cNvPr id="6" name="Obraz 5" descr="C:\Users\piotr.tompor\Desktop\złe altany\Resized_20180207_065120.jpe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3618" y="3456080"/>
              <a:ext cx="3257626" cy="1833392"/>
            </a:xfrm>
            <a:prstGeom prst="rect">
              <a:avLst/>
            </a:prstGeom>
            <a:noFill/>
            <a:ln>
              <a:noFill/>
            </a:ln>
            <a:effectLst>
              <a:outerShdw blurRad="63500" sx="102000" sy="102000" algn="ctr" rotWithShape="0">
                <a:prstClr val="black">
                  <a:alpha val="40000"/>
                </a:prstClr>
              </a:outerShdw>
            </a:effectLst>
          </p:spPr>
        </p:pic>
        <p:pic>
          <p:nvPicPr>
            <p:cNvPr id="8" name="Obraz 7" descr="C:\Users\piotr.tompor\Desktop\złe altany\Resized_20180207_065136.jpeg"/>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064" y="1538944"/>
              <a:ext cx="2111167" cy="3750528"/>
            </a:xfrm>
            <a:prstGeom prst="rect">
              <a:avLst/>
            </a:prstGeom>
            <a:noFill/>
            <a:ln>
              <a:noFill/>
            </a:ln>
            <a:effectLst>
              <a:outerShdw blurRad="63500" sx="102000" sy="102000" algn="ctr" rotWithShape="0">
                <a:prstClr val="black">
                  <a:alpha val="40000"/>
                </a:prstClr>
              </a:outerShdw>
            </a:effectLst>
          </p:spPr>
        </p:pic>
      </p:grpSp>
      <p:sp>
        <p:nvSpPr>
          <p:cNvPr id="9" name="Prostokąt 8"/>
          <p:cNvSpPr/>
          <p:nvPr/>
        </p:nvSpPr>
        <p:spPr>
          <a:xfrm>
            <a:off x="767408" y="2204864"/>
            <a:ext cx="3456384" cy="2308324"/>
          </a:xfrm>
          <a:prstGeom prst="rect">
            <a:avLst/>
          </a:prstGeom>
        </p:spPr>
        <p:txBody>
          <a:bodyPr wrap="square">
            <a:spAutoFit/>
          </a:bodyPr>
          <a:lstStyle/>
          <a:p>
            <a:pPr algn="just"/>
            <a:r>
              <a:rPr lang="pl-PL" sz="1600" dirty="0">
                <a:latin typeface="+mn-lt"/>
              </a:rPr>
              <a:t>Przykład nieruchomości, która pomimo kapitalnego remontu nie została wyposażona w pomieszczenie śmietnikowe o odpowiednich kubaturze. Z uwagi na wielkość pomieszczenia oraz schody prowadzące do budynku możliwe jest umieszczenie wyłącznie pojemników </a:t>
            </a:r>
            <a:br>
              <a:rPr lang="pl-PL" sz="1600" dirty="0">
                <a:latin typeface="+mn-lt"/>
              </a:rPr>
            </a:br>
            <a:r>
              <a:rPr lang="pl-PL" sz="1600" dirty="0">
                <a:latin typeface="+mn-lt"/>
              </a:rPr>
              <a:t>o pojemności 0,12m</a:t>
            </a:r>
            <a:r>
              <a:rPr lang="pl-PL" sz="1600" baseline="30000" dirty="0">
                <a:latin typeface="+mn-lt"/>
              </a:rPr>
              <a:t>3</a:t>
            </a:r>
            <a:r>
              <a:rPr lang="pl-PL" sz="1600" dirty="0">
                <a:latin typeface="+mn-lt"/>
              </a:rPr>
              <a:t>, 0,24m</a:t>
            </a:r>
            <a:r>
              <a:rPr lang="pl-PL" sz="1600" baseline="30000" dirty="0">
                <a:latin typeface="+mn-lt"/>
              </a:rPr>
              <a:t>3</a:t>
            </a:r>
            <a:r>
              <a:rPr lang="pl-PL" sz="1600" dirty="0">
                <a:latin typeface="+mn-lt"/>
              </a:rPr>
              <a:t>.</a:t>
            </a:r>
            <a:endParaRPr lang="pl-PL" sz="1600" b="1" dirty="0">
              <a:latin typeface="+mn-lt"/>
            </a:endParaRPr>
          </a:p>
        </p:txBody>
      </p:sp>
    </p:spTree>
    <p:extLst>
      <p:ext uri="{BB962C8B-B14F-4D97-AF65-F5344CB8AC3E}">
        <p14:creationId xmlns:p14="http://schemas.microsoft.com/office/powerpoint/2010/main" val="21593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28</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5" name="Picture 3" descr="Kosciszki 5 IMG_20170828_093114715 (1)"/>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6023992" y="1924822"/>
            <a:ext cx="2736304" cy="40309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8976320" y="1868857"/>
            <a:ext cx="3096344" cy="3785652"/>
          </a:xfrm>
          <a:prstGeom prst="rect">
            <a:avLst/>
          </a:prstGeom>
        </p:spPr>
        <p:txBody>
          <a:bodyPr wrap="square">
            <a:spAutoFit/>
          </a:bodyPr>
          <a:lstStyle/>
          <a:p>
            <a:r>
              <a:rPr lang="pl-PL" sz="1600" dirty="0">
                <a:latin typeface="+mn-lt"/>
              </a:rPr>
              <a:t>Bardzo duży budynek, który posiada wyłącznie jedno małe pomieszczenie na pojemniki do gromadzenia odpadów komunalnych. Tak zorganizowane pomieszczenie, przy wymaganiach związanych z selektywną zbiórką odpadów, generuje problemy związane z przepełnieniami pojemników. Rozwiązanie powstających nieprawidłowości wiązałoby się z koniecznością odbiorów odpadów, wbrew obowiązującym przepisom, czyli siedem razy w tygodniu.</a:t>
            </a:r>
            <a:endParaRPr lang="pl-PL" sz="1600" b="1" dirty="0">
              <a:latin typeface="+mn-lt"/>
            </a:endParaRPr>
          </a:p>
        </p:txBody>
      </p:sp>
      <p:pic>
        <p:nvPicPr>
          <p:cNvPr id="2050" name="Picture 2" descr="D:\SITK2\foto_black\novotel_bl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92" y="1870633"/>
            <a:ext cx="4752528" cy="4139298"/>
          </a:xfrm>
          <a:prstGeom prst="rect">
            <a:avLst/>
          </a:prstGeom>
          <a:noFill/>
          <a:effectLst>
            <a:outerShdw blurRad="63500" sx="60000" sy="60000" algn="ctr" rotWithShape="0">
              <a:srgbClr val="1D1D2E"/>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29</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5" name="Obraz 4" descr="C:\Users\jerzy.sniezek\AppData\Local\Microsoft\Windows\INetCache\Content.Outlook\9S2QDUNX\CAM10466.jpg"/>
          <p:cNvPicPr/>
          <p:nvPr/>
        </p:nvPicPr>
        <p:blipFill rotWithShape="1">
          <a:blip r:embed="rId3" cstate="screen">
            <a:extLst>
              <a:ext uri="{28A0092B-C50C-407E-A947-70E740481C1C}">
                <a14:useLocalDpi xmlns:a14="http://schemas.microsoft.com/office/drawing/2010/main"/>
              </a:ext>
            </a:extLst>
          </a:blip>
          <a:srcRect/>
          <a:stretch/>
        </p:blipFill>
        <p:spPr bwMode="auto">
          <a:xfrm>
            <a:off x="911424" y="1988840"/>
            <a:ext cx="6203819" cy="3960440"/>
          </a:xfrm>
          <a:prstGeom prst="rect">
            <a:avLst/>
          </a:prstGeom>
          <a:noFill/>
          <a:ln>
            <a:noFill/>
          </a:ln>
          <a:effectLst>
            <a:outerShdw blurRad="63500" sx="102000" sy="102000" algn="ctr" rotWithShape="0">
              <a:prstClr val="black">
                <a:alpha val="40000"/>
              </a:prstClr>
            </a:outerShdw>
          </a:effectLst>
        </p:spPr>
      </p:pic>
      <p:sp>
        <p:nvSpPr>
          <p:cNvPr id="6" name="Prostokąt 5"/>
          <p:cNvSpPr/>
          <p:nvPr/>
        </p:nvSpPr>
        <p:spPr>
          <a:xfrm>
            <a:off x="7680176" y="2204864"/>
            <a:ext cx="3567168" cy="3046988"/>
          </a:xfrm>
          <a:prstGeom prst="rect">
            <a:avLst/>
          </a:prstGeom>
        </p:spPr>
        <p:txBody>
          <a:bodyPr wrap="square">
            <a:spAutoFit/>
          </a:bodyPr>
          <a:lstStyle/>
          <a:p>
            <a:pPr algn="just"/>
            <a:r>
              <a:rPr lang="pl-PL" sz="1600" dirty="0">
                <a:latin typeface="+mn-lt"/>
              </a:rPr>
              <a:t>Dojazd do pomieszczenia, gdzie znajdują się pojemniki na odpady komunalne prowadzi po „ażurowej” betonowej nawierzchni, pękającej pod ciężarem samochodów odbierających odpady. Ręczny transport pojemników musi odbywać się wąskimi chodnikami, prowadzącymi do klatek schodowych oraz dłuższym odcinkiem „ażurowego” dojazdu. Czas trwania odbioru odpadów z nieruchomości jest wielokrotnie dłuższy od przeciętnego.</a:t>
            </a:r>
            <a:endParaRPr lang="pl-PL" sz="1600" b="1" dirty="0">
              <a:latin typeface="+mn-lt"/>
            </a:endParaRPr>
          </a:p>
        </p:txBody>
      </p:sp>
    </p:spTree>
    <p:extLst>
      <p:ext uri="{BB962C8B-B14F-4D97-AF65-F5344CB8AC3E}">
        <p14:creationId xmlns:p14="http://schemas.microsoft.com/office/powerpoint/2010/main" val="37403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smtClean="0"/>
              <a:t> </a:t>
            </a:r>
            <a:fld id="{7FB743CC-EBE8-4DEE-8FA4-06D24C81ED03}" type="slidenum">
              <a:rPr lang="pl-PL" smtClean="0"/>
              <a:pPr>
                <a:defRPr/>
              </a:pPr>
              <a:t>3</a:t>
            </a:fld>
            <a:endParaRPr lang="pl-PL" dirty="0"/>
          </a:p>
        </p:txBody>
      </p:sp>
      <p:sp>
        <p:nvSpPr>
          <p:cNvPr id="22" name="Title 1"/>
          <p:cNvSpPr txBox="1">
            <a:spLocks/>
          </p:cNvSpPr>
          <p:nvPr/>
        </p:nvSpPr>
        <p:spPr bwMode="auto">
          <a:xfrm>
            <a:off x="335360" y="692026"/>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smtClean="0">
                <a:solidFill>
                  <a:srgbClr val="FF6600"/>
                </a:solidFill>
                <a:effectLst>
                  <a:outerShdw blurRad="38100" dist="38100" dir="2700000" algn="tl">
                    <a:srgbClr val="000000">
                      <a:alpha val="43137"/>
                    </a:srgbClr>
                  </a:outerShdw>
                </a:effectLst>
                <a:latin typeface="+mn-lt"/>
                <a:cs typeface="Times New Roman" panose="02020603050405020304" pitchFamily="18" charset="0"/>
              </a:rPr>
              <a:t>IM WIĘCEJ MIESZKAŃ I LOKALI USŁUGOWYCH W BUDYNKU – TYM WIĘCEJ ODPADÓW</a:t>
            </a:r>
            <a:endParaRPr lang="en-GB" altLang="pl-PL" dirty="0">
              <a:solidFill>
                <a:srgbClr val="FF6600"/>
              </a:solidFill>
              <a:effectLst>
                <a:outerShdw blurRad="38100" dist="38100" dir="2700000" algn="tl">
                  <a:srgbClr val="000000">
                    <a:alpha val="43137"/>
                  </a:srgbClr>
                </a:outerShdw>
              </a:effectLst>
              <a:latin typeface="+mn-lt"/>
            </a:endParaRPr>
          </a:p>
        </p:txBody>
      </p:sp>
      <p:grpSp>
        <p:nvGrpSpPr>
          <p:cNvPr id="3" name="Grupa 2"/>
          <p:cNvGrpSpPr/>
          <p:nvPr/>
        </p:nvGrpSpPr>
        <p:grpSpPr>
          <a:xfrm>
            <a:off x="401917" y="1208176"/>
            <a:ext cx="10991695" cy="4692702"/>
            <a:chOff x="392199" y="1671336"/>
            <a:chExt cx="10991695" cy="4692702"/>
          </a:xfrm>
        </p:grpSpPr>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13" y="1671336"/>
              <a:ext cx="5041777" cy="3164751"/>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1106" y="1672899"/>
              <a:ext cx="5202019" cy="3166729"/>
            </a:xfrm>
            <a:prstGeom prst="rect">
              <a:avLst/>
            </a:prstGeom>
          </p:spPr>
        </p:pic>
        <p:grpSp>
          <p:nvGrpSpPr>
            <p:cNvPr id="116" name="Grupa 115"/>
            <p:cNvGrpSpPr/>
            <p:nvPr/>
          </p:nvGrpSpPr>
          <p:grpSpPr>
            <a:xfrm rot="21428886">
              <a:off x="392199" y="3805672"/>
              <a:ext cx="10991695" cy="2558366"/>
              <a:chOff x="90112" y="1505863"/>
              <a:chExt cx="9458654" cy="2385682"/>
            </a:xfrm>
          </p:grpSpPr>
          <p:pic>
            <p:nvPicPr>
              <p:cNvPr id="117" name="Obraz 116" descr="Znalezione obrazy dla zapytania metal wast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5732" y="2559515"/>
                <a:ext cx="1786542" cy="1250430"/>
              </a:xfrm>
              <a:prstGeom prst="rect">
                <a:avLst/>
              </a:prstGeom>
              <a:noFill/>
              <a:ln>
                <a:noFill/>
              </a:ln>
            </p:spPr>
          </p:pic>
          <p:pic>
            <p:nvPicPr>
              <p:cNvPr id="118" name="Obraz 117" descr="C:\Users\tomasz.bator\Pictures\grafika z internetu\styropian.jpg"/>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4167" r="92708"/>
                        </a14:imgEffect>
                      </a14:imgLayer>
                    </a14:imgProps>
                  </a:ext>
                  <a:ext uri="{28A0092B-C50C-407E-A947-70E740481C1C}">
                    <a14:useLocalDpi xmlns:a14="http://schemas.microsoft.com/office/drawing/2010/main"/>
                  </a:ext>
                </a:extLst>
              </a:blip>
              <a:srcRect/>
              <a:stretch>
                <a:fillRect/>
              </a:stretch>
            </p:blipFill>
            <p:spPr bwMode="auto">
              <a:xfrm>
                <a:off x="1814395" y="1664764"/>
                <a:ext cx="1312662" cy="984406"/>
              </a:xfrm>
              <a:prstGeom prst="rect">
                <a:avLst/>
              </a:prstGeom>
              <a:noFill/>
              <a:ln>
                <a:noFill/>
              </a:ln>
            </p:spPr>
          </p:pic>
          <p:pic>
            <p:nvPicPr>
              <p:cNvPr id="119" name="Obraz 118" descr="C:\Users\tomasz.bator\Pictures\grafika z internetu\torebka-foliowa.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58360" y="2630323"/>
                <a:ext cx="907919" cy="1198810"/>
              </a:xfrm>
              <a:prstGeom prst="rect">
                <a:avLst/>
              </a:prstGeom>
              <a:noFill/>
              <a:ln>
                <a:noFill/>
              </a:ln>
            </p:spPr>
          </p:pic>
          <p:pic>
            <p:nvPicPr>
              <p:cNvPr id="120" name="Obraz 119" descr="C:\Users\tomasz.bator\Pictures\grafika z internetu\PET 2.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0112" y="1588110"/>
                <a:ext cx="754487" cy="1659638"/>
              </a:xfrm>
              <a:prstGeom prst="rect">
                <a:avLst/>
              </a:prstGeom>
              <a:noFill/>
              <a:ln>
                <a:noFill/>
              </a:ln>
            </p:spPr>
          </p:pic>
          <p:pic>
            <p:nvPicPr>
              <p:cNvPr id="121" name="Obraz 120" descr="C:\Users\tomasz.bator\Pictures\grafika z internetu\kubek.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flipH="1">
                <a:off x="6078222" y="2958681"/>
                <a:ext cx="471025" cy="758854"/>
              </a:xfrm>
              <a:prstGeom prst="rect">
                <a:avLst/>
              </a:prstGeom>
              <a:noFill/>
              <a:ln>
                <a:noFill/>
              </a:ln>
              <a:extLst>
                <a:ext uri="{53640926-AAD7-44D8-BBD7-CCE9431645EC}">
                  <a14:shadowObscured xmlns:a14="http://schemas.microsoft.com/office/drawing/2010/main"/>
                </a:ext>
              </a:extLst>
            </p:spPr>
          </p:pic>
          <p:pic>
            <p:nvPicPr>
              <p:cNvPr id="122" name="Obraz 121" descr="C:\Users\tomasz.bator\Pictures\grafika z internetu\tetra_pak.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426136" y="1793133"/>
                <a:ext cx="1368557" cy="1441229"/>
              </a:xfrm>
              <a:prstGeom prst="rect">
                <a:avLst/>
              </a:prstGeom>
              <a:noFill/>
              <a:ln>
                <a:noFill/>
              </a:ln>
            </p:spPr>
          </p:pic>
          <p:pic>
            <p:nvPicPr>
              <p:cNvPr id="123" name="Obraz 122" descr="C:\Users\tomasz.bator\Pictures\Zdjęcia odpadów\nowe\IMG_1462.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4714540" y="2459110"/>
                <a:ext cx="1180111" cy="1386966"/>
              </a:xfrm>
              <a:prstGeom prst="rect">
                <a:avLst/>
              </a:prstGeom>
              <a:noFill/>
              <a:ln>
                <a:noFill/>
              </a:ln>
              <a:extLst>
                <a:ext uri="{53640926-AAD7-44D8-BBD7-CCE9431645EC}">
                  <a14:shadowObscured xmlns:a14="http://schemas.microsoft.com/office/drawing/2010/main"/>
                </a:ext>
              </a:extLst>
            </p:spPr>
          </p:pic>
          <p:grpSp>
            <p:nvGrpSpPr>
              <p:cNvPr id="124" name="Grupa 123"/>
              <p:cNvGrpSpPr/>
              <p:nvPr/>
            </p:nvGrpSpPr>
            <p:grpSpPr>
              <a:xfrm>
                <a:off x="1257704" y="2433179"/>
                <a:ext cx="1010466" cy="873329"/>
                <a:chOff x="-8503" y="-48348"/>
                <a:chExt cx="1426845" cy="1233170"/>
              </a:xfrm>
            </p:grpSpPr>
            <p:pic>
              <p:nvPicPr>
                <p:cNvPr id="148" name="Obraz 147" descr="C:\Users\tomasz.bator\Pictures\Zdjęcia odpadów\nowe\IMG_6866.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503" y="-48348"/>
                  <a:ext cx="1426845" cy="1233170"/>
                </a:xfrm>
                <a:prstGeom prst="rect">
                  <a:avLst/>
                </a:prstGeom>
                <a:noFill/>
                <a:ln>
                  <a:noFill/>
                </a:ln>
                <a:extLst>
                  <a:ext uri="{53640926-AAD7-44D8-BBD7-CCE9431645EC}">
                    <a14:shadowObscured xmlns:a14="http://schemas.microsoft.com/office/drawing/2010/main"/>
                  </a:ext>
                </a:extLst>
              </p:spPr>
            </p:pic>
            <p:sp>
              <p:nvSpPr>
                <p:cNvPr id="149" name="Prostokąt zaokrąglony 148"/>
                <p:cNvSpPr/>
                <p:nvPr/>
              </p:nvSpPr>
              <p:spPr>
                <a:xfrm>
                  <a:off x="219290" y="368242"/>
                  <a:ext cx="188106" cy="537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0" name="Prostokąt zaokrąglony 149"/>
                <p:cNvSpPr/>
                <p:nvPr/>
              </p:nvSpPr>
              <p:spPr>
                <a:xfrm rot="1281850">
                  <a:off x="1220579" y="252391"/>
                  <a:ext cx="122104" cy="7910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1" name="Prostokąt zaokrąglony 150"/>
                <p:cNvSpPr/>
                <p:nvPr/>
              </p:nvSpPr>
              <p:spPr>
                <a:xfrm rot="21173096">
                  <a:off x="409618" y="852336"/>
                  <a:ext cx="166123" cy="78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grpSp>
            <p:nvGrpSpPr>
              <p:cNvPr id="125" name="Grupa 124"/>
              <p:cNvGrpSpPr/>
              <p:nvPr/>
            </p:nvGrpSpPr>
            <p:grpSpPr>
              <a:xfrm rot="4500000">
                <a:off x="5299713" y="2573801"/>
                <a:ext cx="782653" cy="769761"/>
                <a:chOff x="0" y="0"/>
                <a:chExt cx="1424305" cy="1400810"/>
              </a:xfrm>
            </p:grpSpPr>
            <p:pic>
              <p:nvPicPr>
                <p:cNvPr id="144" name="Obraz 143" descr="C:\Users\tomasz.bator\Pictures\Zdjęcia odpadów\nowe\IMG_6813.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bwMode="auto">
                <a:xfrm>
                  <a:off x="0" y="0"/>
                  <a:ext cx="1424305" cy="1400810"/>
                </a:xfrm>
                <a:prstGeom prst="rect">
                  <a:avLst/>
                </a:prstGeom>
                <a:noFill/>
                <a:ln>
                  <a:noFill/>
                </a:ln>
                <a:extLst>
                  <a:ext uri="{53640926-AAD7-44D8-BBD7-CCE9431645EC}">
                    <a14:shadowObscured xmlns:a14="http://schemas.microsoft.com/office/drawing/2010/main"/>
                  </a:ext>
                </a:extLst>
              </p:spPr>
            </p:pic>
            <p:sp>
              <p:nvSpPr>
                <p:cNvPr id="145" name="Prostokąt zaokrąglony 144"/>
                <p:cNvSpPr/>
                <p:nvPr/>
              </p:nvSpPr>
              <p:spPr>
                <a:xfrm rot="2933578">
                  <a:off x="504782" y="471682"/>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46" name="Prostokąt zaokrąglony 145"/>
                <p:cNvSpPr/>
                <p:nvPr/>
              </p:nvSpPr>
              <p:spPr>
                <a:xfrm rot="2933578">
                  <a:off x="161365" y="868887"/>
                  <a:ext cx="185350" cy="457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47" name="Prostokąt zaokrąglony 146"/>
                <p:cNvSpPr/>
                <p:nvPr/>
              </p:nvSpPr>
              <p:spPr>
                <a:xfrm rot="18611760">
                  <a:off x="455132" y="1212304"/>
                  <a:ext cx="185350" cy="457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grpSp>
          <p:pic>
            <p:nvPicPr>
              <p:cNvPr id="126" name="Obraz 125" descr="C:\Users\tomasz.bator\Pictures\Zdjęcia odpadów\nowe\IMG_1417.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880045" y="1836362"/>
                <a:ext cx="1539720" cy="1154769"/>
              </a:xfrm>
              <a:prstGeom prst="rect">
                <a:avLst/>
              </a:prstGeom>
              <a:noFill/>
              <a:ln>
                <a:noFill/>
              </a:ln>
            </p:spPr>
          </p:pic>
          <p:pic>
            <p:nvPicPr>
              <p:cNvPr id="127" name="Obraz 126" descr="C:\Users\tomasz.bator\Pictures\Zdjęcia odpadów\20171024_134602.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a:off x="3066056" y="2380925"/>
                <a:ext cx="982904" cy="1423402"/>
              </a:xfrm>
              <a:prstGeom prst="rect">
                <a:avLst/>
              </a:prstGeom>
              <a:noFill/>
              <a:ln>
                <a:noFill/>
              </a:ln>
              <a:extLst>
                <a:ext uri="{53640926-AAD7-44D8-BBD7-CCE9431645EC}">
                  <a14:shadowObscured xmlns:a14="http://schemas.microsoft.com/office/drawing/2010/main"/>
                </a:ext>
              </a:extLst>
            </p:spPr>
          </p:pic>
          <p:pic>
            <p:nvPicPr>
              <p:cNvPr id="128" name="Obraz 127" descr="C:\Users\tomasz.bator\Pictures\Zdjęcia odpadów\IMG_6867.JPG"/>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bwMode="auto">
              <a:xfrm>
                <a:off x="379210" y="2072047"/>
                <a:ext cx="1169448" cy="1347529"/>
              </a:xfrm>
              <a:prstGeom prst="rect">
                <a:avLst/>
              </a:prstGeom>
              <a:noFill/>
              <a:ln>
                <a:noFill/>
              </a:ln>
              <a:extLst>
                <a:ext uri="{53640926-AAD7-44D8-BBD7-CCE9431645EC}">
                  <a14:shadowObscured xmlns:a14="http://schemas.microsoft.com/office/drawing/2010/main"/>
                </a:ext>
              </a:extLst>
            </p:spPr>
          </p:pic>
          <p:pic>
            <p:nvPicPr>
              <p:cNvPr id="129" name="Obraz 128" descr="C:\Users\tomasz.bator\Pictures\Zdjęcia odpadów\nowe\IMG_1414.JPG"/>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bwMode="auto">
              <a:xfrm>
                <a:off x="1133101" y="1722826"/>
                <a:ext cx="1323371" cy="1037054"/>
              </a:xfrm>
              <a:prstGeom prst="rect">
                <a:avLst/>
              </a:prstGeom>
              <a:noFill/>
              <a:ln>
                <a:noFill/>
              </a:ln>
              <a:extLst>
                <a:ext uri="{53640926-AAD7-44D8-BBD7-CCE9431645EC}">
                  <a14:shadowObscured xmlns:a14="http://schemas.microsoft.com/office/drawing/2010/main"/>
                </a:ext>
              </a:extLst>
            </p:spPr>
          </p:pic>
          <p:pic>
            <p:nvPicPr>
              <p:cNvPr id="130" name="Obraz 129" descr="C:\Users\tomasz.bator\Pictures\Zdjęcia odpadów\nowe\IMG_1413 — kopia.JP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5251681" y="1856772"/>
                <a:ext cx="1555378" cy="1226640"/>
              </a:xfrm>
              <a:prstGeom prst="rect">
                <a:avLst/>
              </a:prstGeom>
              <a:noFill/>
              <a:ln>
                <a:noFill/>
              </a:ln>
              <a:extLst>
                <a:ext uri="{53640926-AAD7-44D8-BBD7-CCE9431645EC}">
                  <a14:shadowObscured xmlns:a14="http://schemas.microsoft.com/office/drawing/2010/main"/>
                </a:ext>
              </a:extLst>
            </p:spPr>
          </p:pic>
          <p:pic>
            <p:nvPicPr>
              <p:cNvPr id="131" name="Obraz 130" descr="C:\Users\tomasz.bator\Pictures\Zdjęcia odpadów\nowe\IMG_1431.JP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bwMode="auto">
              <a:xfrm>
                <a:off x="2019671" y="2293253"/>
                <a:ext cx="1487530" cy="1221659"/>
              </a:xfrm>
              <a:prstGeom prst="rect">
                <a:avLst/>
              </a:prstGeom>
              <a:noFill/>
              <a:ln>
                <a:noFill/>
              </a:ln>
              <a:extLst>
                <a:ext uri="{53640926-AAD7-44D8-BBD7-CCE9431645EC}">
                  <a14:shadowObscured xmlns:a14="http://schemas.microsoft.com/office/drawing/2010/main"/>
                </a:ext>
              </a:extLst>
            </p:spPr>
          </p:pic>
          <p:pic>
            <p:nvPicPr>
              <p:cNvPr id="132" name="Obraz 131"/>
              <p:cNvPicPr>
                <a:picLocks noChangeAspect="1"/>
              </p:cNvPicPr>
              <p:nvPr/>
            </p:nvPicPr>
            <p:blipFill>
              <a:blip r:embed="rId21">
                <a:extLst>
                  <a:ext uri="{28A0092B-C50C-407E-A947-70E740481C1C}">
                    <a14:useLocalDpi xmlns:a14="http://schemas.microsoft.com/office/drawing/2010/main"/>
                  </a:ext>
                </a:extLst>
              </a:blip>
              <a:stretch>
                <a:fillRect/>
              </a:stretch>
            </p:blipFill>
            <p:spPr>
              <a:xfrm rot="1484143">
                <a:off x="5776470" y="1786817"/>
                <a:ext cx="792791" cy="1606419"/>
              </a:xfrm>
              <a:prstGeom prst="rect">
                <a:avLst/>
              </a:prstGeom>
            </p:spPr>
          </p:pic>
          <p:pic>
            <p:nvPicPr>
              <p:cNvPr id="133" name="Obraz 132"/>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764494" y="1675670"/>
                <a:ext cx="705393" cy="1893864"/>
              </a:xfrm>
              <a:prstGeom prst="rect">
                <a:avLst/>
              </a:prstGeom>
            </p:spPr>
          </p:pic>
          <p:pic>
            <p:nvPicPr>
              <p:cNvPr id="134" name="Obraz 133" descr="Znalezione obrazy dla zapytania jar"/>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83686" y="2480822"/>
                <a:ext cx="1021243" cy="1410723"/>
              </a:xfrm>
              <a:prstGeom prst="rect">
                <a:avLst/>
              </a:prstGeom>
              <a:noFill/>
              <a:ln>
                <a:noFill/>
              </a:ln>
            </p:spPr>
          </p:pic>
          <p:pic>
            <p:nvPicPr>
              <p:cNvPr id="135" name="Obraz 134"/>
              <p:cNvPicPr>
                <a:picLocks noChangeAspect="1"/>
              </p:cNvPicPr>
              <p:nvPr/>
            </p:nvPicPr>
            <p:blipFill>
              <a:blip r:embed="rId24" cstate="screen">
                <a:extLst>
                  <a:ext uri="{BEBA8EAE-BF5A-486C-A8C5-ECC9F3942E4B}">
                    <a14:imgProps xmlns:a14="http://schemas.microsoft.com/office/drawing/2010/main">
                      <a14:imgLayer r:embed="rId25">
                        <a14:imgEffect>
                          <a14:backgroundRemoval t="0" b="100000" l="0" r="100000">
                            <a14:backgroundMark x1="49201" y1="71489" x2="50479" y2="96596"/>
                          </a14:backgroundRemoval>
                        </a14:imgEffect>
                      </a14:imgLayer>
                    </a14:imgProps>
                  </a:ext>
                  <a:ext uri="{28A0092B-C50C-407E-A947-70E740481C1C}">
                    <a14:useLocalDpi xmlns:a14="http://schemas.microsoft.com/office/drawing/2010/main"/>
                  </a:ext>
                </a:extLst>
              </a:blip>
              <a:stretch>
                <a:fillRect/>
              </a:stretch>
            </p:blipFill>
            <p:spPr>
              <a:xfrm rot="16200000">
                <a:off x="4054859" y="2568976"/>
                <a:ext cx="1301998" cy="976499"/>
              </a:xfrm>
              <a:prstGeom prst="rect">
                <a:avLst/>
              </a:prstGeom>
            </p:spPr>
          </p:pic>
          <p:pic>
            <p:nvPicPr>
              <p:cNvPr id="136" name="Obraz 135"/>
              <p:cNvPicPr>
                <a:picLocks noChangeAspect="1"/>
              </p:cNvPicPr>
              <p:nvPr/>
            </p:nvPicPr>
            <p:blipFill>
              <a:blip r:embed="rId26" cstate="screen">
                <a:extLst>
                  <a:ext uri="{BEBA8EAE-BF5A-486C-A8C5-ECC9F3942E4B}">
                    <a14:imgProps xmlns:a14="http://schemas.microsoft.com/office/drawing/2010/main">
                      <a14:imgLayer r:embed="rId27">
                        <a14:imgEffect>
                          <a14:backgroundRemoval t="0" b="100000" l="0" r="100000">
                            <a14:foregroundMark x1="41695" y1="43891" x2="66441" y2="16290"/>
                          </a14:backgroundRemoval>
                        </a14:imgEffect>
                      </a14:imgLayer>
                    </a14:imgProps>
                  </a:ext>
                  <a:ext uri="{28A0092B-C50C-407E-A947-70E740481C1C}">
                    <a14:useLocalDpi xmlns:a14="http://schemas.microsoft.com/office/drawing/2010/main"/>
                  </a:ext>
                </a:extLst>
              </a:blip>
              <a:stretch>
                <a:fillRect/>
              </a:stretch>
            </p:blipFill>
            <p:spPr>
              <a:xfrm>
                <a:off x="735515" y="2028202"/>
                <a:ext cx="1223876" cy="917907"/>
              </a:xfrm>
              <a:prstGeom prst="rect">
                <a:avLst/>
              </a:prstGeom>
            </p:spPr>
          </p:pic>
          <p:pic>
            <p:nvPicPr>
              <p:cNvPr id="137" name="Obraz 136"/>
              <p:cNvPicPr>
                <a:picLocks noChangeAspect="1"/>
              </p:cNvPicPr>
              <p:nvPr/>
            </p:nvPicPr>
            <p:blipFill>
              <a:blip r:embed="rId28" cstate="screen">
                <a:lum bright="20000"/>
                <a:extLst>
                  <a:ext uri="{28A0092B-C50C-407E-A947-70E740481C1C}">
                    <a14:useLocalDpi xmlns:a14="http://schemas.microsoft.com/office/drawing/2010/main"/>
                  </a:ext>
                </a:extLst>
              </a:blip>
              <a:stretch>
                <a:fillRect/>
              </a:stretch>
            </p:blipFill>
            <p:spPr>
              <a:xfrm>
                <a:off x="8262041" y="2080015"/>
                <a:ext cx="1286725" cy="1029129"/>
              </a:xfrm>
              <a:prstGeom prst="ellipse">
                <a:avLst/>
              </a:prstGeom>
              <a:ln>
                <a:noFill/>
              </a:ln>
              <a:effectLst>
                <a:softEdge rad="63500"/>
              </a:effectLst>
            </p:spPr>
          </p:pic>
          <p:pic>
            <p:nvPicPr>
              <p:cNvPr id="138" name="Obraz 137"/>
              <p:cNvPicPr>
                <a:picLocks noChangeAspect="1"/>
              </p:cNvPicPr>
              <p:nvPr/>
            </p:nvPicPr>
            <p:blipFill>
              <a:blip r:embed="rId29">
                <a:lum bright="20000"/>
                <a:extLst>
                  <a:ext uri="{28A0092B-C50C-407E-A947-70E740481C1C}">
                    <a14:useLocalDpi xmlns:a14="http://schemas.microsoft.com/office/drawing/2010/main"/>
                  </a:ext>
                </a:extLst>
              </a:blip>
              <a:stretch>
                <a:fillRect/>
              </a:stretch>
            </p:blipFill>
            <p:spPr>
              <a:xfrm>
                <a:off x="6198336" y="1933251"/>
                <a:ext cx="1605054" cy="1200631"/>
              </a:xfrm>
              <a:prstGeom prst="ellipse">
                <a:avLst/>
              </a:prstGeom>
              <a:ln>
                <a:noFill/>
              </a:ln>
              <a:effectLst>
                <a:softEdge rad="127000"/>
              </a:effectLst>
            </p:spPr>
          </p:pic>
          <p:pic>
            <p:nvPicPr>
              <p:cNvPr id="139" name="Obraz 138"/>
              <p:cNvPicPr>
                <a:picLocks noChangeAspect="1"/>
              </p:cNvPicPr>
              <p:nvPr/>
            </p:nvPicPr>
            <p:blipFill>
              <a:blip r:embed="rId30" cstate="screen">
                <a:extLst>
                  <a:ext uri="{BEBA8EAE-BF5A-486C-A8C5-ECC9F3942E4B}">
                    <a14:imgProps xmlns:a14="http://schemas.microsoft.com/office/drawing/2010/main">
                      <a14:imgLayer r:embed="rId31">
                        <a14:imgEffect>
                          <a14:backgroundRemoval t="0" b="100000" l="0" r="100000">
                            <a14:backgroundMark x1="40000" y1="52062" x2="38438" y2="0"/>
                          </a14:backgroundRemoval>
                        </a14:imgEffect>
                      </a14:imgLayer>
                    </a14:imgProps>
                  </a:ext>
                  <a:ext uri="{28A0092B-C50C-407E-A947-70E740481C1C}">
                    <a14:useLocalDpi xmlns:a14="http://schemas.microsoft.com/office/drawing/2010/main"/>
                  </a:ext>
                </a:extLst>
              </a:blip>
              <a:stretch>
                <a:fillRect/>
              </a:stretch>
            </p:blipFill>
            <p:spPr>
              <a:xfrm rot="18653510">
                <a:off x="8412747" y="2801929"/>
                <a:ext cx="1327320" cy="807453"/>
              </a:xfrm>
              <a:prstGeom prst="rect">
                <a:avLst/>
              </a:prstGeom>
            </p:spPr>
          </p:pic>
          <p:pic>
            <p:nvPicPr>
              <p:cNvPr id="140" name="Obraz 139"/>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8891453">
                <a:off x="7030214" y="2019209"/>
                <a:ext cx="1037510" cy="951602"/>
              </a:xfrm>
              <a:prstGeom prst="rect">
                <a:avLst/>
              </a:prstGeom>
            </p:spPr>
          </p:pic>
          <p:pic>
            <p:nvPicPr>
              <p:cNvPr id="141" name="Obraz 140" descr="C:\Users\tomasz.bator\Pictures\Zdjęcia odpadów\nowe\IMG_6782.JPG"/>
              <p:cNvPicPr/>
              <p:nvPr/>
            </p:nvPicPr>
            <p:blipFill>
              <a:blip r:embed="rId33" cstate="screen">
                <a:lum bright="20000"/>
                <a:extLst>
                  <a:ext uri="{28A0092B-C50C-407E-A947-70E740481C1C}">
                    <a14:useLocalDpi xmlns:a14="http://schemas.microsoft.com/office/drawing/2010/main"/>
                  </a:ext>
                </a:extLst>
              </a:blip>
              <a:srcRect/>
              <a:stretch>
                <a:fillRect/>
              </a:stretch>
            </p:blipFill>
            <p:spPr bwMode="auto">
              <a:xfrm>
                <a:off x="4053992" y="1766440"/>
                <a:ext cx="1809072" cy="1177460"/>
              </a:xfrm>
              <a:prstGeom prst="ellipse">
                <a:avLst/>
              </a:prstGeom>
              <a:ln>
                <a:noFill/>
              </a:ln>
              <a:effectLst>
                <a:softEdge rad="112500"/>
              </a:effectLst>
            </p:spPr>
          </p:pic>
          <p:pic>
            <p:nvPicPr>
              <p:cNvPr id="142" name="Obraz 141"/>
              <p:cNvPicPr>
                <a:picLocks noChangeAspect="1"/>
              </p:cNvPicPr>
              <p:nvPr/>
            </p:nvPicPr>
            <p:blipFill>
              <a:blip r:embed="rId34" cstate="screen">
                <a:lum bright="20000"/>
                <a:extLst>
                  <a:ext uri="{28A0092B-C50C-407E-A947-70E740481C1C}">
                    <a14:useLocalDpi xmlns:a14="http://schemas.microsoft.com/office/drawing/2010/main"/>
                  </a:ext>
                </a:extLst>
              </a:blip>
              <a:stretch>
                <a:fillRect/>
              </a:stretch>
            </p:blipFill>
            <p:spPr>
              <a:xfrm>
                <a:off x="3413750" y="2515538"/>
                <a:ext cx="1379239" cy="1034547"/>
              </a:xfrm>
              <a:prstGeom prst="ellipse">
                <a:avLst/>
              </a:prstGeom>
              <a:ln>
                <a:noFill/>
              </a:ln>
              <a:effectLst>
                <a:softEdge rad="112500"/>
              </a:effectLst>
            </p:spPr>
          </p:pic>
          <p:pic>
            <p:nvPicPr>
              <p:cNvPr id="143" name="Obraz 142"/>
              <p:cNvPicPr>
                <a:picLocks noChangeAspect="1"/>
              </p:cNvPicPr>
              <p:nvPr/>
            </p:nvPicPr>
            <p:blipFill rotWithShape="1">
              <a:blip r:embed="rId35" cstate="screen">
                <a:lum bright="20000"/>
                <a:extLst>
                  <a:ext uri="{28A0092B-C50C-407E-A947-70E740481C1C}">
                    <a14:useLocalDpi xmlns:a14="http://schemas.microsoft.com/office/drawing/2010/main"/>
                  </a:ext>
                </a:extLst>
              </a:blip>
              <a:srcRect/>
              <a:stretch/>
            </p:blipFill>
            <p:spPr>
              <a:xfrm>
                <a:off x="500588" y="1505863"/>
                <a:ext cx="1296698" cy="1139189"/>
              </a:xfrm>
              <a:prstGeom prst="ellipse">
                <a:avLst/>
              </a:prstGeom>
              <a:ln>
                <a:noFill/>
              </a:ln>
              <a:effectLst>
                <a:softEdge rad="112500"/>
              </a:effectLst>
            </p:spPr>
          </p:pic>
        </p:grpSp>
      </p:grpSp>
      <p:sp>
        <p:nvSpPr>
          <p:cNvPr id="6" name="Prostokąt 5"/>
          <p:cNvSpPr/>
          <p:nvPr/>
        </p:nvSpPr>
        <p:spPr>
          <a:xfrm>
            <a:off x="335361" y="6457285"/>
            <a:ext cx="11073345" cy="400110"/>
          </a:xfrm>
          <a:prstGeom prst="rect">
            <a:avLst/>
          </a:prstGeom>
        </p:spPr>
        <p:txBody>
          <a:bodyPr wrap="square">
            <a:spAutoFit/>
          </a:bodyPr>
          <a:lstStyle/>
          <a:p>
            <a:r>
              <a:rPr lang="pl-PL" sz="1000" i="1" dirty="0"/>
              <a:t>* </a:t>
            </a:r>
            <a:r>
              <a:rPr lang="pl-PL" sz="1000" i="1" dirty="0" smtClean="0"/>
              <a:t>Ilość </a:t>
            </a:r>
            <a:r>
              <a:rPr lang="pl-PL" sz="1000" i="1" dirty="0"/>
              <a:t>odpadów na jednego </a:t>
            </a:r>
            <a:r>
              <a:rPr lang="pl-PL" sz="1000" i="1" dirty="0" smtClean="0"/>
              <a:t>mieszkańca Krakowa </a:t>
            </a:r>
            <a:r>
              <a:rPr lang="pl-PL" sz="1000" i="1" dirty="0"/>
              <a:t>wyliczono na podstawie danych </a:t>
            </a:r>
            <a:r>
              <a:rPr lang="pl-PL" sz="1000" i="1" dirty="0" smtClean="0"/>
              <a:t>z </a:t>
            </a:r>
            <a:r>
              <a:rPr lang="pl-PL" sz="1000" dirty="0" smtClean="0"/>
              <a:t>Analiz </a:t>
            </a:r>
            <a:r>
              <a:rPr lang="pl-PL" sz="1000" dirty="0"/>
              <a:t>stanu gospodarki odpadami komunalnymi w Gminie Miejskiej </a:t>
            </a:r>
            <a:r>
              <a:rPr lang="pl-PL" sz="1000" dirty="0" smtClean="0"/>
              <a:t>Kraków za poszczególne lata </a:t>
            </a:r>
            <a:r>
              <a:rPr lang="pl-PL" sz="1000" i="1" dirty="0" smtClean="0"/>
              <a:t> </a:t>
            </a:r>
            <a:r>
              <a:rPr lang="pl-PL" sz="1000" i="1" dirty="0">
                <a:hlinkClick r:id="rId36"/>
              </a:rPr>
              <a:t>https://www.bip.krakow.pl/?</a:t>
            </a:r>
            <a:r>
              <a:rPr lang="pl-PL" sz="1000" i="1" dirty="0" smtClean="0">
                <a:hlinkClick r:id="rId36"/>
              </a:rPr>
              <a:t>dok_id=65239</a:t>
            </a:r>
            <a:r>
              <a:rPr lang="pl-PL" sz="1000" i="1" dirty="0" smtClean="0"/>
              <a:t> (uwzględniając odpady m.in. z punktów skupu) oraz danych GUS </a:t>
            </a:r>
            <a:r>
              <a:rPr lang="pl-PL" sz="1000" i="1" dirty="0"/>
              <a:t>– BDL </a:t>
            </a:r>
            <a:r>
              <a:rPr lang="pl-PL" sz="1000" i="1" u="sng" dirty="0">
                <a:hlinkClick r:id="rId37"/>
              </a:rPr>
              <a:t>GUS - Bank Danych Lokalnych (stat.gov.pl</a:t>
            </a:r>
            <a:r>
              <a:rPr lang="pl-PL" sz="1000" u="sng" dirty="0" smtClean="0">
                <a:hlinkClick r:id="rId37"/>
              </a:rPr>
              <a:t>)</a:t>
            </a:r>
            <a:endParaRPr lang="pl-PL" sz="1000" dirty="0"/>
          </a:p>
        </p:txBody>
      </p:sp>
      <p:graphicFrame>
        <p:nvGraphicFramePr>
          <p:cNvPr id="10" name="Tabela 9"/>
          <p:cNvGraphicFramePr>
            <a:graphicFrameLocks noGrp="1"/>
          </p:cNvGraphicFramePr>
          <p:nvPr>
            <p:extLst>
              <p:ext uri="{D42A27DB-BD31-4B8C-83A1-F6EECF244321}">
                <p14:modId xmlns:p14="http://schemas.microsoft.com/office/powerpoint/2010/main" val="1477607278"/>
              </p:ext>
            </p:extLst>
          </p:nvPr>
        </p:nvGraphicFramePr>
        <p:xfrm>
          <a:off x="888404" y="3721187"/>
          <a:ext cx="10185400" cy="2400915"/>
        </p:xfrm>
        <a:graphic>
          <a:graphicData uri="http://schemas.openxmlformats.org/drawingml/2006/table">
            <a:tbl>
              <a:tblPr>
                <a:tableStyleId>{5C22544A-7EE6-4342-B048-85BDC9FD1C3A}</a:tableStyleId>
              </a:tblPr>
              <a:tblGrid>
                <a:gridCol w="1562100">
                  <a:extLst>
                    <a:ext uri="{9D8B030D-6E8A-4147-A177-3AD203B41FA5}">
                      <a16:colId xmlns:a16="http://schemas.microsoft.com/office/drawing/2014/main" xmlns="" val="3318081313"/>
                    </a:ext>
                  </a:extLst>
                </a:gridCol>
                <a:gridCol w="1028700">
                  <a:extLst>
                    <a:ext uri="{9D8B030D-6E8A-4147-A177-3AD203B41FA5}">
                      <a16:colId xmlns:a16="http://schemas.microsoft.com/office/drawing/2014/main" xmlns="" val="3119243489"/>
                    </a:ext>
                  </a:extLst>
                </a:gridCol>
                <a:gridCol w="1028700">
                  <a:extLst>
                    <a:ext uri="{9D8B030D-6E8A-4147-A177-3AD203B41FA5}">
                      <a16:colId xmlns:a16="http://schemas.microsoft.com/office/drawing/2014/main" xmlns="" val="1614973256"/>
                    </a:ext>
                  </a:extLst>
                </a:gridCol>
                <a:gridCol w="1028700">
                  <a:extLst>
                    <a:ext uri="{9D8B030D-6E8A-4147-A177-3AD203B41FA5}">
                      <a16:colId xmlns:a16="http://schemas.microsoft.com/office/drawing/2014/main" xmlns="" val="3417291724"/>
                    </a:ext>
                  </a:extLst>
                </a:gridCol>
                <a:gridCol w="1028700">
                  <a:extLst>
                    <a:ext uri="{9D8B030D-6E8A-4147-A177-3AD203B41FA5}">
                      <a16:colId xmlns:a16="http://schemas.microsoft.com/office/drawing/2014/main" xmlns="" val="1468615013"/>
                    </a:ext>
                  </a:extLst>
                </a:gridCol>
                <a:gridCol w="1193800">
                  <a:extLst>
                    <a:ext uri="{9D8B030D-6E8A-4147-A177-3AD203B41FA5}">
                      <a16:colId xmlns:a16="http://schemas.microsoft.com/office/drawing/2014/main" xmlns="" val="3599721899"/>
                    </a:ext>
                  </a:extLst>
                </a:gridCol>
                <a:gridCol w="1257300">
                  <a:extLst>
                    <a:ext uri="{9D8B030D-6E8A-4147-A177-3AD203B41FA5}">
                      <a16:colId xmlns:a16="http://schemas.microsoft.com/office/drawing/2014/main" xmlns="" val="1725450100"/>
                    </a:ext>
                  </a:extLst>
                </a:gridCol>
                <a:gridCol w="1028700">
                  <a:extLst>
                    <a:ext uri="{9D8B030D-6E8A-4147-A177-3AD203B41FA5}">
                      <a16:colId xmlns:a16="http://schemas.microsoft.com/office/drawing/2014/main" xmlns="" val="4179975410"/>
                    </a:ext>
                  </a:extLst>
                </a:gridCol>
                <a:gridCol w="1028700">
                  <a:extLst>
                    <a:ext uri="{9D8B030D-6E8A-4147-A177-3AD203B41FA5}">
                      <a16:colId xmlns:a16="http://schemas.microsoft.com/office/drawing/2014/main" xmlns="" val="1013960706"/>
                    </a:ext>
                  </a:extLst>
                </a:gridCol>
              </a:tblGrid>
              <a:tr h="581640">
                <a:tc gridSpan="9">
                  <a:txBody>
                    <a:bodyPr/>
                    <a:lstStyle/>
                    <a:p>
                      <a:pPr algn="ctr" rtl="0" fontAlgn="ctr"/>
                      <a:r>
                        <a:rPr lang="pl-PL" sz="1600" b="1" u="none" strike="noStrike" dirty="0">
                          <a:solidFill>
                            <a:schemeClr val="bg1"/>
                          </a:solidFill>
                          <a:effectLst/>
                        </a:rPr>
                        <a:t>ODPADY KOMUNALNE ZEBRANE W GMINIE MIEJSKIEJ KRAKÓW W LATACH 2014 – 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627362040"/>
                  </a:ext>
                </a:extLst>
              </a:tr>
              <a:tr h="276225">
                <a:tc>
                  <a:txBody>
                    <a:bodyPr/>
                    <a:lstStyle/>
                    <a:p>
                      <a:pPr algn="ctr" rtl="0" fontAlgn="ctr"/>
                      <a:r>
                        <a:rPr lang="pl-PL" sz="1600" b="1" u="none" strike="noStrike" dirty="0">
                          <a:solidFill>
                            <a:schemeClr val="bg1"/>
                          </a:solidFill>
                          <a:effectLst/>
                        </a:rPr>
                        <a:t>Lata</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2014</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7000"/>
                      </a:srgbClr>
                    </a:solidFill>
                  </a:tcPr>
                </a:tc>
                <a:tc>
                  <a:txBody>
                    <a:bodyPr/>
                    <a:lstStyle/>
                    <a:p>
                      <a:pPr algn="ctr" rtl="0" fontAlgn="ctr"/>
                      <a:r>
                        <a:rPr lang="pl-PL" sz="1600" b="1" u="none" strike="noStrike" dirty="0">
                          <a:solidFill>
                            <a:schemeClr val="bg1"/>
                          </a:solidFill>
                          <a:effectLst/>
                        </a:rPr>
                        <a:t>2015</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2016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2017</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2018</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2019</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2020</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2021</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7000"/>
                      </a:schemeClr>
                    </a:solidFill>
                  </a:tcPr>
                </a:tc>
                <a:extLst>
                  <a:ext uri="{0D108BD9-81ED-4DB2-BD59-A6C34878D82A}">
                    <a16:rowId xmlns:a16="http://schemas.microsoft.com/office/drawing/2014/main" xmlns="" val="2784222749"/>
                  </a:ext>
                </a:extLst>
              </a:tr>
              <a:tr h="800100">
                <a:tc>
                  <a:txBody>
                    <a:bodyPr/>
                    <a:lstStyle/>
                    <a:p>
                      <a:pPr algn="ctr" rtl="0" fontAlgn="ctr"/>
                      <a:r>
                        <a:rPr lang="pl-PL" sz="1600" b="1" u="none" strike="noStrike">
                          <a:solidFill>
                            <a:schemeClr val="bg1"/>
                          </a:solidFill>
                          <a:effectLst/>
                        </a:rPr>
                        <a:t>Ilość zebranych odpadów [ton]</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300 703,00</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7000"/>
                      </a:srgbClr>
                    </a:solidFill>
                  </a:tcPr>
                </a:tc>
                <a:tc>
                  <a:txBody>
                    <a:bodyPr/>
                    <a:lstStyle/>
                    <a:p>
                      <a:pPr algn="ctr" rtl="0" fontAlgn="ctr"/>
                      <a:r>
                        <a:rPr lang="pl-PL" sz="1600" b="1" u="none" strike="noStrike" dirty="0">
                          <a:solidFill>
                            <a:schemeClr val="bg1"/>
                          </a:solidFill>
                          <a:effectLst/>
                        </a:rPr>
                        <a:t>317 452,00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320 839,20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335 784,80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363  988,7</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389 122,40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368 073,20</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380 042,36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7000"/>
                      </a:schemeClr>
                    </a:solidFill>
                  </a:tcPr>
                </a:tc>
                <a:extLst>
                  <a:ext uri="{0D108BD9-81ED-4DB2-BD59-A6C34878D82A}">
                    <a16:rowId xmlns:a16="http://schemas.microsoft.com/office/drawing/2014/main" xmlns="" val="4097766276"/>
                  </a:ext>
                </a:extLst>
              </a:tr>
              <a:tr h="742950">
                <a:tc>
                  <a:txBody>
                    <a:bodyPr/>
                    <a:lstStyle/>
                    <a:p>
                      <a:pPr algn="ctr" rtl="0" fontAlgn="ctr"/>
                      <a:r>
                        <a:rPr lang="pl-PL" sz="1600" b="1" u="none" strike="noStrike">
                          <a:solidFill>
                            <a:schemeClr val="bg1"/>
                          </a:solidFill>
                          <a:effectLst/>
                        </a:rPr>
                        <a:t>Ilość odpadów [kg] na jednego mieszkańca</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395</a:t>
                      </a:r>
                      <a:endParaRPr lang="pl-PL" sz="1600" b="1" i="0" u="none" strike="noStrike" dirty="0">
                        <a:solidFill>
                          <a:schemeClr val="bg1"/>
                        </a:solidFill>
                        <a:effectLst/>
                        <a:latin typeface="Calibri" panose="020F0502020204030204" pitchFamily="34" charset="0"/>
                      </a:endParaRPr>
                    </a:p>
                  </a:txBody>
                  <a:tcPr marL="9525" marR="9525" marT="9525" marB="0" anchor="ctr">
                    <a:solidFill>
                      <a:srgbClr val="00B050">
                        <a:alpha val="57000"/>
                      </a:srgbClr>
                    </a:solidFill>
                  </a:tcPr>
                </a:tc>
                <a:tc>
                  <a:txBody>
                    <a:bodyPr/>
                    <a:lstStyle/>
                    <a:p>
                      <a:pPr algn="ctr" rtl="0" fontAlgn="ctr"/>
                      <a:r>
                        <a:rPr lang="pl-PL" sz="1600" b="1" u="none" strike="noStrike">
                          <a:solidFill>
                            <a:schemeClr val="bg1"/>
                          </a:solidFill>
                          <a:effectLst/>
                        </a:rPr>
                        <a:t>417</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419</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438</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a:solidFill>
                            <a:schemeClr val="bg1"/>
                          </a:solidFill>
                          <a:effectLst/>
                        </a:rPr>
                        <a:t>472</a:t>
                      </a:r>
                      <a:endParaRPr lang="pl-PL" sz="1600" b="1" i="0" u="none" strike="noStrike">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499</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472</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bg2">
                        <a:lumMod val="75000"/>
                        <a:alpha val="57000"/>
                      </a:schemeClr>
                    </a:solidFill>
                  </a:tcPr>
                </a:tc>
                <a:tc>
                  <a:txBody>
                    <a:bodyPr/>
                    <a:lstStyle/>
                    <a:p>
                      <a:pPr algn="ctr" rtl="0" fontAlgn="ctr"/>
                      <a:r>
                        <a:rPr lang="pl-PL" sz="1600" b="1" u="none" strike="noStrike" dirty="0">
                          <a:solidFill>
                            <a:schemeClr val="bg1"/>
                          </a:solidFill>
                          <a:effectLst/>
                        </a:rPr>
                        <a:t>486</a:t>
                      </a:r>
                      <a:endParaRPr lang="pl-PL" sz="1600" b="1" i="0" u="none" strike="noStrike" dirty="0">
                        <a:solidFill>
                          <a:schemeClr val="bg1"/>
                        </a:solidFill>
                        <a:effectLst/>
                        <a:latin typeface="Calibri" panose="020F0502020204030204" pitchFamily="34" charset="0"/>
                      </a:endParaRPr>
                    </a:p>
                  </a:txBody>
                  <a:tcPr marL="9525" marR="9525" marT="9525" marB="0" anchor="ctr">
                    <a:solidFill>
                      <a:schemeClr val="tx1">
                        <a:lumMod val="65000"/>
                        <a:lumOff val="35000"/>
                        <a:alpha val="57000"/>
                      </a:schemeClr>
                    </a:solidFill>
                  </a:tcPr>
                </a:tc>
                <a:extLst>
                  <a:ext uri="{0D108BD9-81ED-4DB2-BD59-A6C34878D82A}">
                    <a16:rowId xmlns:a16="http://schemas.microsoft.com/office/drawing/2014/main" xmlns="" val="2504816323"/>
                  </a:ext>
                </a:extLst>
              </a:tr>
            </a:tbl>
          </a:graphicData>
        </a:graphic>
      </p:graphicFrame>
    </p:spTree>
    <p:extLst>
      <p:ext uri="{BB962C8B-B14F-4D97-AF65-F5344CB8AC3E}">
        <p14:creationId xmlns:p14="http://schemas.microsoft.com/office/powerpoint/2010/main" val="20216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30</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przemyslaw.kowalczyk\Desktop\Dokumenty Aktualne\Luty - 2018\zdjęcia\Bochenka 25 (2).jpg"/>
          <p:cNvPicPr/>
          <p:nvPr/>
        </p:nvPicPr>
        <p:blipFill rotWithShape="1">
          <a:blip r:embed="rId3" cstate="screen">
            <a:extLst>
              <a:ext uri="{28A0092B-C50C-407E-A947-70E740481C1C}">
                <a14:useLocalDpi xmlns:a14="http://schemas.microsoft.com/office/drawing/2010/main"/>
              </a:ext>
            </a:extLst>
          </a:blip>
          <a:srcRect/>
          <a:stretch/>
        </p:blipFill>
        <p:spPr bwMode="auto">
          <a:xfrm>
            <a:off x="4733059" y="1844824"/>
            <a:ext cx="6871864" cy="4176464"/>
          </a:xfrm>
          <a:prstGeom prst="rect">
            <a:avLst/>
          </a:prstGeom>
          <a:noFill/>
          <a:ln>
            <a:noFill/>
          </a:ln>
          <a:effectLst>
            <a:outerShdw blurRad="63500" sx="102000" sy="102000" algn="ctr" rotWithShape="0">
              <a:prstClr val="black">
                <a:alpha val="40000"/>
              </a:prstClr>
            </a:outerShdw>
          </a:effectLst>
        </p:spPr>
      </p:pic>
      <p:sp>
        <p:nvSpPr>
          <p:cNvPr id="5" name="Prostokąt 4"/>
          <p:cNvSpPr/>
          <p:nvPr/>
        </p:nvSpPr>
        <p:spPr>
          <a:xfrm>
            <a:off x="839416" y="2492896"/>
            <a:ext cx="3024336" cy="1815882"/>
          </a:xfrm>
          <a:prstGeom prst="rect">
            <a:avLst/>
          </a:prstGeom>
        </p:spPr>
        <p:txBody>
          <a:bodyPr wrap="square">
            <a:spAutoFit/>
          </a:bodyPr>
          <a:lstStyle/>
          <a:p>
            <a:pPr algn="just"/>
            <a:r>
              <a:rPr lang="pl-PL" sz="1600" dirty="0">
                <a:latin typeface="+mn-lt"/>
              </a:rPr>
              <a:t>Altana śmietnikowa znajduje się między blokami, dojazd do altany śmietnikowej  jest niemożliwy ze względu na  umiejscowienie betonowych donic w pasie drogi/chodnika. Pojemniki wyciągane są ręcznie </a:t>
            </a:r>
            <a:endParaRPr lang="pl-PL" sz="1600" b="1" dirty="0">
              <a:latin typeface="+mn-lt"/>
            </a:endParaRPr>
          </a:p>
        </p:txBody>
      </p:sp>
    </p:spTree>
    <p:extLst>
      <p:ext uri="{BB962C8B-B14F-4D97-AF65-F5344CB8AC3E}">
        <p14:creationId xmlns:p14="http://schemas.microsoft.com/office/powerpoint/2010/main" val="30915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31</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krzysztof.ferek.MPO0.000\AppData\Local\Microsoft\Windows\INetCache\Content.Word\IMG_20180131_103454.jpg"/>
          <p:cNvPicPr/>
          <p:nvPr/>
        </p:nvPicPr>
        <p:blipFill rotWithShape="1">
          <a:blip r:embed="rId3" cstate="screen">
            <a:extLst>
              <a:ext uri="{28A0092B-C50C-407E-A947-70E740481C1C}">
                <a14:useLocalDpi xmlns:a14="http://schemas.microsoft.com/office/drawing/2010/main"/>
              </a:ext>
            </a:extLst>
          </a:blip>
          <a:srcRect/>
          <a:stretch/>
        </p:blipFill>
        <p:spPr bwMode="auto">
          <a:xfrm>
            <a:off x="767408" y="1750950"/>
            <a:ext cx="4968551" cy="350365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Obraz 4" descr="C:\Users\krzysztof.ferek.MPO0.000\AppData\Local\Microsoft\Windows\INetCache\Content.Word\IMG_20180131_103515.jpg"/>
          <p:cNvPicPr/>
          <p:nvPr/>
        </p:nvPicPr>
        <p:blipFill rotWithShape="1">
          <a:blip r:embed="rId4" cstate="screen">
            <a:extLst>
              <a:ext uri="{28A0092B-C50C-407E-A947-70E740481C1C}">
                <a14:useLocalDpi xmlns:a14="http://schemas.microsoft.com/office/drawing/2010/main"/>
              </a:ext>
            </a:extLst>
          </a:blip>
          <a:srcRect/>
          <a:stretch/>
        </p:blipFill>
        <p:spPr bwMode="auto">
          <a:xfrm>
            <a:off x="6023992" y="1750949"/>
            <a:ext cx="4968552" cy="350365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Prostokąt 5"/>
          <p:cNvSpPr/>
          <p:nvPr/>
        </p:nvSpPr>
        <p:spPr>
          <a:xfrm>
            <a:off x="596440" y="5469955"/>
            <a:ext cx="10684136" cy="830997"/>
          </a:xfrm>
          <a:prstGeom prst="rect">
            <a:avLst/>
          </a:prstGeom>
        </p:spPr>
        <p:txBody>
          <a:bodyPr wrap="square">
            <a:spAutoFit/>
          </a:bodyPr>
          <a:lstStyle/>
          <a:p>
            <a:pPr algn="just"/>
            <a:r>
              <a:rPr lang="pl-PL" sz="1600" dirty="0">
                <a:latin typeface="+mn-lt"/>
              </a:rPr>
              <a:t>Brak możliwości dojazdu do pomieszczenia gromadzenia odpadów przez pojazd odbierający odpady skutkuje koniecznością „ręcznego” (poprzez korbkę na łańcuchu) wyciągania pojemników na zewnątrz budynku, po opróżnieniu również pojemniki są opuszczane do podziemia budynku. </a:t>
            </a:r>
            <a:endParaRPr lang="pl-PL" sz="1600" b="1" dirty="0">
              <a:latin typeface="+mn-lt"/>
            </a:endParaRPr>
          </a:p>
        </p:txBody>
      </p:sp>
    </p:spTree>
    <p:extLst>
      <p:ext uri="{BB962C8B-B14F-4D97-AF65-F5344CB8AC3E}">
        <p14:creationId xmlns:p14="http://schemas.microsoft.com/office/powerpoint/2010/main" val="11779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32</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pic>
        <p:nvPicPr>
          <p:cNvPr id="4" name="Obraz 3" descr="C:\Users\krzysztof.ferek.MPO0.000\Desktop\problemy 2.png"/>
          <p:cNvPicPr/>
          <p:nvPr/>
        </p:nvPicPr>
        <p:blipFill rotWithShape="1">
          <a:blip r:embed="rId3" cstate="screen">
            <a:extLst>
              <a:ext uri="{28A0092B-C50C-407E-A947-70E740481C1C}">
                <a14:useLocalDpi xmlns:a14="http://schemas.microsoft.com/office/drawing/2010/main"/>
              </a:ext>
            </a:extLst>
          </a:blip>
          <a:srcRect r="6020" b="9171"/>
          <a:stretch/>
        </p:blipFill>
        <p:spPr bwMode="auto">
          <a:xfrm>
            <a:off x="983432" y="1772817"/>
            <a:ext cx="4194542" cy="343189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Obraz 4" descr="C:\Users\krzysztof.ferek.MPO0.000\Desktop\problemy 3.png"/>
          <p:cNvPicPr/>
          <p:nvPr/>
        </p:nvPicPr>
        <p:blipFill rotWithShape="1">
          <a:blip r:embed="rId4" cstate="screen">
            <a:extLst>
              <a:ext uri="{28A0092B-C50C-407E-A947-70E740481C1C}">
                <a14:useLocalDpi xmlns:a14="http://schemas.microsoft.com/office/drawing/2010/main"/>
              </a:ext>
            </a:extLst>
          </a:blip>
          <a:srcRect/>
          <a:stretch/>
        </p:blipFill>
        <p:spPr bwMode="auto">
          <a:xfrm>
            <a:off x="5892653" y="1772817"/>
            <a:ext cx="4852994" cy="343189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Prostokąt 5"/>
          <p:cNvSpPr/>
          <p:nvPr/>
        </p:nvSpPr>
        <p:spPr>
          <a:xfrm>
            <a:off x="641239" y="5408610"/>
            <a:ext cx="10502828" cy="830997"/>
          </a:xfrm>
          <a:prstGeom prst="rect">
            <a:avLst/>
          </a:prstGeom>
        </p:spPr>
        <p:txBody>
          <a:bodyPr wrap="square">
            <a:spAutoFit/>
          </a:bodyPr>
          <a:lstStyle/>
          <a:p>
            <a:pPr algn="just"/>
            <a:r>
              <a:rPr lang="pl-PL" sz="1600" dirty="0">
                <a:latin typeface="+mn-lt"/>
              </a:rPr>
              <a:t>Stara zabudowa w Nowej Hucie. Zbyt małe altany śmietnikowe. Altany wspólne dla kilku nieruchomości co skutkuje brakiem zabezpieczenia wszystkich pojemników przed dostępem osób trzecich. Wiaty śmietnikowe ogólnodostępne spowodowane brakiem terenu wydzielonego pod własną altanę.</a:t>
            </a:r>
          </a:p>
        </p:txBody>
      </p:sp>
    </p:spTree>
    <p:extLst>
      <p:ext uri="{BB962C8B-B14F-4D97-AF65-F5344CB8AC3E}">
        <p14:creationId xmlns:p14="http://schemas.microsoft.com/office/powerpoint/2010/main" val="8476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33</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PRZYKŁADY MIEJSC GROMADZENIA ODPADÓW KOMUNALNYCH,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W KTÓRYCH GROMADZENIE I ODBIERANIE ODPADÓW JEST UTRUDNIONE</a:t>
            </a:r>
          </a:p>
        </p:txBody>
      </p:sp>
      <p:sp>
        <p:nvSpPr>
          <p:cNvPr id="6" name="Prostokąt 5"/>
          <p:cNvSpPr/>
          <p:nvPr/>
        </p:nvSpPr>
        <p:spPr>
          <a:xfrm>
            <a:off x="7824192" y="2004295"/>
            <a:ext cx="3528392" cy="2139047"/>
          </a:xfrm>
          <a:prstGeom prst="rect">
            <a:avLst/>
          </a:prstGeom>
        </p:spPr>
        <p:txBody>
          <a:bodyPr wrap="square">
            <a:spAutoFit/>
          </a:bodyPr>
          <a:lstStyle/>
          <a:p>
            <a:pPr>
              <a:spcAft>
                <a:spcPts val="600"/>
              </a:spcAft>
            </a:pPr>
            <a:r>
              <a:rPr lang="pl-PL" sz="1600" spc="-30" dirty="0"/>
              <a:t>Miejsce gromadzenia odpadów segregowanych na nieruchomości oddanej do użytku </a:t>
            </a:r>
            <a:br>
              <a:rPr lang="pl-PL" sz="1600" spc="-30" dirty="0"/>
            </a:br>
            <a:r>
              <a:rPr lang="pl-PL" sz="1600" spc="-30" dirty="0"/>
              <a:t>w ostatnim czasie. </a:t>
            </a:r>
          </a:p>
          <a:p>
            <a:r>
              <a:rPr lang="pl-PL" sz="1600" spc="-30" dirty="0"/>
              <a:t>Tak zlokalizowane miejsce gromadzenia odpadów </a:t>
            </a:r>
            <a:br>
              <a:rPr lang="pl-PL" sz="1600" spc="-30" dirty="0"/>
            </a:br>
            <a:r>
              <a:rPr lang="pl-PL" sz="1600" spc="-30" dirty="0"/>
              <a:t>trudno uznać za komfortowe rozwiązanie dla mieszkańców.</a:t>
            </a:r>
            <a:endParaRPr lang="pl-PL" sz="1600" spc="-30" dirty="0">
              <a:latin typeface="+mn-lt"/>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2015886"/>
            <a:ext cx="6696744" cy="3089271"/>
          </a:xfrm>
          <a:prstGeom prst="rect">
            <a:avLst/>
          </a:prstGeom>
        </p:spPr>
      </p:pic>
    </p:spTree>
    <p:extLst>
      <p:ext uri="{BB962C8B-B14F-4D97-AF65-F5344CB8AC3E}">
        <p14:creationId xmlns:p14="http://schemas.microsoft.com/office/powerpoint/2010/main" val="40510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34</a:t>
            </a:fld>
            <a:endParaRPr lang="pl-PL" dirty="0"/>
          </a:p>
        </p:txBody>
      </p:sp>
      <p:sp>
        <p:nvSpPr>
          <p:cNvPr id="22" name="Title 1"/>
          <p:cNvSpPr txBox="1">
            <a:spLocks/>
          </p:cNvSpPr>
          <p:nvPr/>
        </p:nvSpPr>
        <p:spPr bwMode="auto">
          <a:xfrm>
            <a:off x="641239" y="980728"/>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ROZWIĄZANIA MIEJSC GROMADZENIA ODPADÓW KOMUNALNYCH,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MINIMALIZUJĄCE UTRUDNIENIA W GOSPODAROWANIU ODPADAMI</a:t>
            </a:r>
          </a:p>
        </p:txBody>
      </p:sp>
      <p:sp>
        <p:nvSpPr>
          <p:cNvPr id="6" name="Prostokąt 5"/>
          <p:cNvSpPr/>
          <p:nvPr/>
        </p:nvSpPr>
        <p:spPr>
          <a:xfrm>
            <a:off x="641239" y="5408610"/>
            <a:ext cx="10502828" cy="584775"/>
          </a:xfrm>
          <a:prstGeom prst="rect">
            <a:avLst/>
          </a:prstGeom>
        </p:spPr>
        <p:txBody>
          <a:bodyPr wrap="square">
            <a:spAutoFit/>
          </a:bodyPr>
          <a:lstStyle/>
          <a:p>
            <a:pPr algn="just"/>
            <a:r>
              <a:rPr lang="pl-PL" sz="1600" dirty="0"/>
              <a:t>Miejsca gromadzenia odpadów zaprojektowane bezpośrednio przy podjeździe do budynku - Tauron Arena Kraków. Jeszcze innym sposobem może być zastosowanie odpowiednich wind towarowych.</a:t>
            </a:r>
            <a:endParaRPr lang="pl-PL" sz="1600" dirty="0">
              <a:latin typeface="+mn-lt"/>
            </a:endParaRPr>
          </a:p>
        </p:txBody>
      </p:sp>
      <p:pic>
        <p:nvPicPr>
          <p:cNvPr id="3074" name="Picture 2" descr="C:\Users\user\Desktop\mpo\SITK\foto\TimePhoto_20210126_1011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68416" y="1964808"/>
            <a:ext cx="4175651" cy="31317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mpo\SITK\foto\TimePhoto_20210127_11022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448" y="1964808"/>
            <a:ext cx="4175651" cy="313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9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35</a:t>
            </a:fld>
            <a:endParaRPr lang="pl-PL" dirty="0"/>
          </a:p>
        </p:txBody>
      </p:sp>
      <p:sp>
        <p:nvSpPr>
          <p:cNvPr id="22" name="Title 1"/>
          <p:cNvSpPr txBox="1">
            <a:spLocks/>
          </p:cNvSpPr>
          <p:nvPr/>
        </p:nvSpPr>
        <p:spPr bwMode="auto">
          <a:xfrm>
            <a:off x="369888" y="836712"/>
            <a:ext cx="11593287"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NOWATORSKIE ROZWIĄZANIA MIEJSC GROMADZENIA ODPADÓW</a:t>
            </a:r>
          </a:p>
        </p:txBody>
      </p:sp>
      <p:sp>
        <p:nvSpPr>
          <p:cNvPr id="6" name="Prostokąt 5"/>
          <p:cNvSpPr/>
          <p:nvPr/>
        </p:nvSpPr>
        <p:spPr>
          <a:xfrm>
            <a:off x="369888" y="3955951"/>
            <a:ext cx="5942136" cy="2139047"/>
          </a:xfrm>
          <a:prstGeom prst="rect">
            <a:avLst/>
          </a:prstGeom>
        </p:spPr>
        <p:txBody>
          <a:bodyPr wrap="square">
            <a:spAutoFit/>
          </a:bodyPr>
          <a:lstStyle/>
          <a:p>
            <a:pPr algn="just">
              <a:spcAft>
                <a:spcPts val="600"/>
              </a:spcAft>
            </a:pPr>
            <a:r>
              <a:rPr lang="pl-PL" sz="1600" u="sng" dirty="0">
                <a:latin typeface="+mn-lt"/>
              </a:rPr>
              <a:t>Zalety wykorzystanie pojemników podziemnych i </a:t>
            </a:r>
            <a:r>
              <a:rPr lang="pl-PL" sz="1600" u="sng" dirty="0" err="1">
                <a:latin typeface="+mn-lt"/>
              </a:rPr>
              <a:t>półpodziemnych</a:t>
            </a:r>
            <a:r>
              <a:rPr lang="pl-PL" sz="1600" dirty="0">
                <a:latin typeface="+mn-lt"/>
              </a:rPr>
              <a:t>:</a:t>
            </a:r>
          </a:p>
          <a:p>
            <a:pPr marL="285750" indent="-285750" algn="just">
              <a:buFont typeface="Arial" panose="020B0604020202020204" pitchFamily="34" charset="0"/>
              <a:buChar char="•"/>
            </a:pPr>
            <a:r>
              <a:rPr lang="pl-PL" sz="1600" dirty="0">
                <a:latin typeface="+mn-lt"/>
              </a:rPr>
              <a:t>oszczędność przestrzeni miejskiej, dzięki której można pozwolić na zwiększenie terenów zielonych, miejsc parkingowych czy rekreacyjnych,</a:t>
            </a:r>
          </a:p>
          <a:p>
            <a:pPr marL="285750" indent="-285750" algn="just">
              <a:buFont typeface="Arial" panose="020B0604020202020204" pitchFamily="34" charset="0"/>
              <a:buChar char="•"/>
            </a:pPr>
            <a:r>
              <a:rPr lang="pl-PL" sz="1600" dirty="0">
                <a:latin typeface="+mn-lt"/>
              </a:rPr>
              <a:t>wzrost estetyki okolicy, </a:t>
            </a:r>
          </a:p>
          <a:p>
            <a:pPr marL="285750" indent="-285750" algn="just">
              <a:buFont typeface="Arial" panose="020B0604020202020204" pitchFamily="34" charset="0"/>
              <a:buChar char="•"/>
            </a:pPr>
            <a:r>
              <a:rPr lang="pl-PL" sz="1600" dirty="0">
                <a:latin typeface="+mn-lt"/>
              </a:rPr>
              <a:t>czystość i porządek w miejscu składowania odpadów, </a:t>
            </a:r>
          </a:p>
          <a:p>
            <a:pPr marL="285750" indent="-285750" algn="just">
              <a:buFont typeface="Arial" panose="020B0604020202020204" pitchFamily="34" charset="0"/>
              <a:buChar char="•"/>
            </a:pPr>
            <a:r>
              <a:rPr lang="pl-PL" sz="1600" dirty="0">
                <a:latin typeface="+mn-lt"/>
              </a:rPr>
              <a:t>wzrost efektywności gospodarki odpadami, co w konsekwencji doprowadzi do zmniejszenia kosztów systemu. </a:t>
            </a:r>
          </a:p>
        </p:txBody>
      </p:sp>
      <p:pic>
        <p:nvPicPr>
          <p:cNvPr id="2052" name="Picture 4" descr="D:\SITK2\pojemniki-polpodziemne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351" y="1412776"/>
            <a:ext cx="45243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SITK2\podziemnie_pojemniki.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7888" y="1916832"/>
            <a:ext cx="6442090" cy="1862509"/>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6672064" y="3955951"/>
            <a:ext cx="5291111" cy="2139047"/>
          </a:xfrm>
          <a:prstGeom prst="rect">
            <a:avLst/>
          </a:prstGeom>
        </p:spPr>
        <p:txBody>
          <a:bodyPr wrap="square">
            <a:spAutoFit/>
          </a:bodyPr>
          <a:lstStyle/>
          <a:p>
            <a:pPr lvl="0">
              <a:spcAft>
                <a:spcPts val="600"/>
              </a:spcAft>
            </a:pPr>
            <a:r>
              <a:rPr lang="pl-PL" sz="1600" u="sng" dirty="0">
                <a:solidFill>
                  <a:prstClr val="black"/>
                </a:solidFill>
                <a:latin typeface="+mn-lt"/>
              </a:rPr>
              <a:t>Wadą tych niestandardowych rozwiązań są</a:t>
            </a:r>
            <a:r>
              <a:rPr lang="pl-PL" sz="1600" dirty="0">
                <a:solidFill>
                  <a:prstClr val="black"/>
                </a:solidFill>
                <a:latin typeface="+mn-lt"/>
              </a:rPr>
              <a:t>:</a:t>
            </a:r>
          </a:p>
          <a:p>
            <a:pPr marL="285750" lvl="0" indent="-285750">
              <a:buFont typeface="Arial" panose="020B0604020202020204" pitchFamily="34" charset="0"/>
              <a:buChar char="•"/>
            </a:pPr>
            <a:r>
              <a:rPr lang="pl-PL" sz="1600" dirty="0">
                <a:solidFill>
                  <a:prstClr val="black"/>
                </a:solidFill>
                <a:latin typeface="+mn-lt"/>
              </a:rPr>
              <a:t>koszty inwestycji (zakupu i montażu),</a:t>
            </a:r>
          </a:p>
          <a:p>
            <a:pPr marL="285750" lvl="0" indent="-285750">
              <a:buFont typeface="Arial" panose="020B0604020202020204" pitchFamily="34" charset="0"/>
              <a:buChar char="•"/>
            </a:pPr>
            <a:r>
              <a:rPr lang="pl-PL" sz="1600" dirty="0">
                <a:solidFill>
                  <a:prstClr val="black"/>
                </a:solidFill>
                <a:latin typeface="+mn-lt"/>
              </a:rPr>
              <a:t>znaczna wolna przestrzeń wokół, potrzebna przy odbiorze odpadów przez pojazd z HDS lub dźwig </a:t>
            </a:r>
            <a:br>
              <a:rPr lang="pl-PL" sz="1600" dirty="0">
                <a:solidFill>
                  <a:prstClr val="black"/>
                </a:solidFill>
                <a:latin typeface="+mn-lt"/>
              </a:rPr>
            </a:br>
            <a:r>
              <a:rPr lang="pl-PL" sz="1600" dirty="0">
                <a:solidFill>
                  <a:prstClr val="black"/>
                </a:solidFill>
                <a:latin typeface="+mn-lt"/>
              </a:rPr>
              <a:t>(z odpowiednim zawiesiem). </a:t>
            </a:r>
          </a:p>
          <a:p>
            <a:pPr lvl="0"/>
            <a:r>
              <a:rPr lang="pl-PL" sz="1600" dirty="0">
                <a:solidFill>
                  <a:prstClr val="black"/>
                </a:solidFill>
                <a:latin typeface="+mn-lt"/>
              </a:rPr>
              <a:t>Dlatego też projektując takie rozwiązania należałoby ściśle współpracować z innymi projektantami infrastruktury podziemnej i naziemnej.</a:t>
            </a:r>
          </a:p>
        </p:txBody>
      </p:sp>
    </p:spTree>
    <p:extLst>
      <p:ext uri="{BB962C8B-B14F-4D97-AF65-F5344CB8AC3E}">
        <p14:creationId xmlns:p14="http://schemas.microsoft.com/office/powerpoint/2010/main" val="11255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36</a:t>
            </a:fld>
            <a:endParaRPr lang="pl-PL" dirty="0"/>
          </a:p>
        </p:txBody>
      </p:sp>
      <p:sp>
        <p:nvSpPr>
          <p:cNvPr id="22" name="Title 1"/>
          <p:cNvSpPr txBox="1">
            <a:spLocks/>
          </p:cNvSpPr>
          <p:nvPr/>
        </p:nvSpPr>
        <p:spPr bwMode="auto">
          <a:xfrm>
            <a:off x="641239" y="836712"/>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NOWATORSKIE ROZWIĄZANIA MIEJSC GROMADZENIA ODPADÓW</a:t>
            </a:r>
          </a:p>
        </p:txBody>
      </p:sp>
      <p:sp>
        <p:nvSpPr>
          <p:cNvPr id="6" name="Prostokąt 5"/>
          <p:cNvSpPr/>
          <p:nvPr/>
        </p:nvSpPr>
        <p:spPr>
          <a:xfrm>
            <a:off x="429009" y="2264673"/>
            <a:ext cx="5851649" cy="3108543"/>
          </a:xfrm>
          <a:prstGeom prst="rect">
            <a:avLst/>
          </a:prstGeom>
        </p:spPr>
        <p:txBody>
          <a:bodyPr wrap="square">
            <a:spAutoFit/>
          </a:bodyPr>
          <a:lstStyle/>
          <a:p>
            <a:pPr algn="just"/>
            <a:r>
              <a:rPr lang="pl-PL" sz="1400" dirty="0">
                <a:latin typeface="+mn-lt"/>
              </a:rPr>
              <a:t>Do niewątpliwych zalet takiej metody należą:</a:t>
            </a:r>
          </a:p>
          <a:p>
            <a:pPr marL="285750" indent="-285750" algn="just">
              <a:buFont typeface="Arial" panose="020B0604020202020204" pitchFamily="34" charset="0"/>
              <a:buChar char="•"/>
            </a:pPr>
            <a:r>
              <a:rPr lang="pl-PL" sz="1400" dirty="0">
                <a:latin typeface="+mn-lt"/>
              </a:rPr>
              <a:t>odseparowanie odpadów i związanych z ich gromadzeniem uciążliwości od sfer przebywania i aktywności człowieka;</a:t>
            </a:r>
          </a:p>
          <a:p>
            <a:pPr marL="285750" indent="-285750" algn="just">
              <a:buFont typeface="Arial" panose="020B0604020202020204" pitchFamily="34" charset="0"/>
              <a:buChar char="•"/>
            </a:pPr>
            <a:r>
              <a:rPr lang="pl-PL" sz="1400" dirty="0">
                <a:latin typeface="+mn-lt"/>
              </a:rPr>
              <a:t>oszczędności wynikające z braku zapotrzebowania na naziemny transport odpadów,</a:t>
            </a:r>
          </a:p>
          <a:p>
            <a:pPr marL="285750" indent="-285750" algn="just">
              <a:buFont typeface="Arial" panose="020B0604020202020204" pitchFamily="34" charset="0"/>
              <a:buChar char="•"/>
            </a:pPr>
            <a:r>
              <a:rPr lang="pl-PL" sz="1400" dirty="0">
                <a:latin typeface="+mn-lt"/>
              </a:rPr>
              <a:t>brak uciążliwości związanych z dojazdem śmieciarek,</a:t>
            </a:r>
          </a:p>
          <a:p>
            <a:pPr marL="285750" indent="-285750" algn="just">
              <a:buFont typeface="Arial" panose="020B0604020202020204" pitchFamily="34" charset="0"/>
              <a:buChar char="•"/>
            </a:pPr>
            <a:r>
              <a:rPr lang="pl-PL" sz="1400" dirty="0">
                <a:latin typeface="+mn-lt"/>
              </a:rPr>
              <a:t>możliwość bieżącego monitorowania strumienia odpadów, w tym ich przekazywania do właściwych miejsc odbioru, przechowywania </a:t>
            </a:r>
            <a:br>
              <a:rPr lang="pl-PL" sz="1400" dirty="0">
                <a:latin typeface="+mn-lt"/>
              </a:rPr>
            </a:br>
            <a:r>
              <a:rPr lang="pl-PL" sz="1400" dirty="0">
                <a:latin typeface="+mn-lt"/>
              </a:rPr>
              <a:t>i zagospodarowania;</a:t>
            </a:r>
          </a:p>
          <a:p>
            <a:pPr marL="285750" indent="-285750" algn="just">
              <a:buFont typeface="Arial" panose="020B0604020202020204" pitchFamily="34" charset="0"/>
              <a:buChar char="•"/>
            </a:pPr>
            <a:r>
              <a:rPr lang="pl-PL" sz="1400" dirty="0">
                <a:latin typeface="+mn-lt"/>
              </a:rPr>
              <a:t>brak problemu przepełnienia pojemników i natychmiastowe zagospodarowanie odpadu,</a:t>
            </a:r>
          </a:p>
          <a:p>
            <a:pPr marL="285750" indent="-285750" algn="just">
              <a:buFont typeface="Arial" panose="020B0604020202020204" pitchFamily="34" charset="0"/>
              <a:buChar char="•"/>
            </a:pPr>
            <a:r>
              <a:rPr lang="pl-PL" sz="1400" dirty="0">
                <a:latin typeface="+mn-lt"/>
              </a:rPr>
              <a:t>wyeliminowanie zjawiska penetracji i kradzieży odpadów przez bezdomnych (w Polsce dość powszechne zjawisko tzw. nurków), dzikie zwierzęta, czy ptaki.</a:t>
            </a:r>
          </a:p>
        </p:txBody>
      </p:sp>
      <p:sp>
        <p:nvSpPr>
          <p:cNvPr id="2" name="AutoShape 2" descr="https://regiony.rp.pl/wp-content/uploads/2019/05/e81d41121c_AR-17012953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regiony.rp.pl/wp-content/uploads/2019/05/e81d41121c_AR-17012953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1" name="Picture 5" descr="C:\Users\user\Desktop\pneumatyk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7792" y="2204864"/>
            <a:ext cx="4867371" cy="3156974"/>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414871" y="5517232"/>
            <a:ext cx="11297754" cy="738664"/>
          </a:xfrm>
          <a:prstGeom prst="rect">
            <a:avLst/>
          </a:prstGeom>
        </p:spPr>
        <p:txBody>
          <a:bodyPr wrap="square">
            <a:spAutoFit/>
          </a:bodyPr>
          <a:lstStyle/>
          <a:p>
            <a:pPr lvl="0"/>
            <a:r>
              <a:rPr lang="pl-PL" sz="1400" dirty="0">
                <a:solidFill>
                  <a:prstClr val="black"/>
                </a:solidFill>
                <a:latin typeface="Calibri" panose="020F0502020204030204"/>
                <a:cs typeface="Arial" panose="020B0604020202020204" pitchFamily="34" charset="0"/>
              </a:rPr>
              <a:t>Główną wadą systemu jest m.in. jego koszt wdrożenia, związany z koniecznością budowy rozległej podziemnej infrastruktury, stacji ich magazynowania i obróbki. Ponadto, w celu wyeliminowania możliwości awarii, systemy wyposażane są w automatykę kontrolno-sterującą i monitorującą ich pracę. Dlatego też jego ewentualne zastosowanie powinno być poprzedzone odpowiednią i kompleksową analizą ekonomiczną i wariantową.</a:t>
            </a:r>
          </a:p>
        </p:txBody>
      </p:sp>
      <p:sp>
        <p:nvSpPr>
          <p:cNvPr id="5" name="Prostokąt 4"/>
          <p:cNvSpPr/>
          <p:nvPr/>
        </p:nvSpPr>
        <p:spPr>
          <a:xfrm>
            <a:off x="460375" y="1351508"/>
            <a:ext cx="11064788" cy="738664"/>
          </a:xfrm>
          <a:prstGeom prst="rect">
            <a:avLst/>
          </a:prstGeom>
        </p:spPr>
        <p:txBody>
          <a:bodyPr wrap="square">
            <a:spAutoFit/>
          </a:bodyPr>
          <a:lstStyle/>
          <a:p>
            <a:r>
              <a:rPr lang="pl-PL" sz="1400" dirty="0">
                <a:latin typeface="+mn-lt"/>
              </a:rPr>
              <a:t> System próżniowej zbiórki odpadów oparty jest na pojemnikach i korytarzach podziemnych, gdzie pneumatycznie i w sposób zautomatyzowany odbierane są odpady i przesyłane dalej do miejsc przeznaczenia, odległych nawet o 2 km. System taki działa na podobnej zasadzie co kanalizacja, </a:t>
            </a:r>
            <a:br>
              <a:rPr lang="pl-PL" sz="1400" dirty="0">
                <a:latin typeface="+mn-lt"/>
              </a:rPr>
            </a:br>
            <a:r>
              <a:rPr lang="pl-PL" sz="1400" dirty="0">
                <a:latin typeface="+mn-lt"/>
              </a:rPr>
              <a:t>z tym że zamiast nieczystości płynnych występują stałe (odpady), a ich nośnikiem nie jest woda, lecz sprężone powietrze.</a:t>
            </a:r>
          </a:p>
        </p:txBody>
      </p:sp>
    </p:spTree>
    <p:extLst>
      <p:ext uri="{BB962C8B-B14F-4D97-AF65-F5344CB8AC3E}">
        <p14:creationId xmlns:p14="http://schemas.microsoft.com/office/powerpoint/2010/main" val="25692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37</a:t>
            </a:fld>
            <a:endParaRPr lang="pl-PL" dirty="0"/>
          </a:p>
        </p:txBody>
      </p:sp>
      <p:sp>
        <p:nvSpPr>
          <p:cNvPr id="22" name="Title 1"/>
          <p:cNvSpPr txBox="1">
            <a:spLocks/>
          </p:cNvSpPr>
          <p:nvPr/>
        </p:nvSpPr>
        <p:spPr bwMode="auto">
          <a:xfrm>
            <a:off x="641239" y="1052066"/>
            <a:ext cx="10909523"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PROJEKTOWANIE PRZESTRZENI PUBLICZNEJ </a:t>
            </a:r>
            <a:b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A GOSPODAROWANIE ODPADAMI KOMUNALNYMI</a:t>
            </a:r>
          </a:p>
        </p:txBody>
      </p:sp>
      <p:sp>
        <p:nvSpPr>
          <p:cNvPr id="6" name="Prostokąt 5"/>
          <p:cNvSpPr/>
          <p:nvPr/>
        </p:nvSpPr>
        <p:spPr>
          <a:xfrm>
            <a:off x="445158" y="1844824"/>
            <a:ext cx="11126614" cy="3754874"/>
          </a:xfrm>
          <a:prstGeom prst="rect">
            <a:avLst/>
          </a:prstGeom>
        </p:spPr>
        <p:txBody>
          <a:bodyPr wrap="square">
            <a:spAutoFit/>
          </a:bodyPr>
          <a:lstStyle/>
          <a:p>
            <a:pPr algn="just"/>
            <a:r>
              <a:rPr lang="pl-PL" sz="1400" dirty="0">
                <a:latin typeface="+mn-lt"/>
              </a:rPr>
              <a:t>Przedstawione w niniejszej prezentacji uwagi są wynikiem zarówno wieloletniego doświadczenia, w tym pełnionej przez MPO Sp. z o.o. funkcji zarządzającego gminnym systemem gospodarowania odpadami komunalnymi, jak również prowadzonymi na bieżąco konsultacjami z zarządcami, wspólnotami mieszkaniowymi, spółdzielniami mieszkaniowymi, czy architektami. Również współpraca w tym za kresie ze Strażą Miejska Miasta Karkowa oraz innymi miastami przyczyniła się stworzenia katalogu uwag.</a:t>
            </a:r>
          </a:p>
          <a:p>
            <a:pPr algn="just"/>
            <a:endParaRPr lang="pl-PL" sz="1400" dirty="0">
              <a:latin typeface="+mn-lt"/>
            </a:endParaRPr>
          </a:p>
          <a:p>
            <a:pPr algn="just"/>
            <a:r>
              <a:rPr lang="pl-PL" sz="1400" dirty="0">
                <a:latin typeface="+mn-lt"/>
              </a:rPr>
              <a:t>Budując drogi oraz ulice w przestrzeni publicznej dąży się stworzenia odpowiedniego ładu przestrzennego, rozumianego jako przestrzenną racjonalność, funkcjonalność, czytelność struktur zharmonizowanych z otoczeniem, a także wysoką użyteczność i efektywność w skali regionalnej, lokalnej i funkcjonalnej. W naszej ocenie w osiągnięciu tak założonych celów mogłoby pomóc pochylenia się nad „zwykłymi” problemami dnia powszedniego, w tym m. in. nad kwestiami związanymi z odpadami komunalnymi. </a:t>
            </a:r>
          </a:p>
          <a:p>
            <a:pPr algn="just"/>
            <a:endParaRPr lang="pl-PL" sz="1400" dirty="0">
              <a:latin typeface="+mn-lt"/>
            </a:endParaRPr>
          </a:p>
          <a:p>
            <a:pPr algn="just"/>
            <a:r>
              <a:rPr lang="pl-PL" sz="1400" dirty="0">
                <a:latin typeface="+mn-lt"/>
              </a:rPr>
              <a:t>Na to wszystko co udało się zaobserwować, na przestrzeni wielu lat, pragniemy zwrócić uwagę </a:t>
            </a:r>
            <a:r>
              <a:rPr lang="pl-PL" sz="1400" dirty="0">
                <a:solidFill>
                  <a:srgbClr val="1D1D2E"/>
                </a:solidFill>
                <a:latin typeface="+mn-lt"/>
              </a:rPr>
              <a:t>Środowisku</a:t>
            </a:r>
            <a:r>
              <a:rPr lang="pl-PL" sz="1400" dirty="0">
                <a:latin typeface="+mn-lt"/>
              </a:rPr>
              <a:t>, które ma realny wpływ, dzięki swojej wiedzy i doświadczeniu, na podejmowane decyzje planistyczne. Wyraźnie trzeba podkreślić, iż przedstawione postulaty nie są próbą ingerencji w sferę projektową, czy próbą narzucaniem architektom rozwiązań, wynikają one jedynie z chęci stworzenia systemu, w którym odpady wywożone byłyby z przestrzeni publicznej w sposób niekłopotliwy i nieuciążliwy dla społeczności mieszkającej, czy też pracującej, oraz z przyjaznym wizerunkiem, jako pracy społecznie koniecznej i niezbędnej. Dlatego też Miejskie Przedsiębiorstwo Oczyszczania Sp. z o.o., którego celem jest zbudowanie „machiny” funkcjonującej na wspomnianych powyżej filarach, deklaruje chęć współpracy w tym zakresie, oferując swoje niemałe doświadczenie.</a:t>
            </a:r>
          </a:p>
        </p:txBody>
      </p:sp>
      <p:sp>
        <p:nvSpPr>
          <p:cNvPr id="2" name="AutoShape 2" descr="https://regiony.rp.pl/wp-content/uploads/2019/05/e81d41121c_AR-17012953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https://regiony.rp.pl/wp-content/uploads/2019/05/e81d41121c_AR-17012953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7802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38</a:t>
            </a:fld>
            <a:endParaRPr lang="pl-PL" dirty="0"/>
          </a:p>
        </p:txBody>
      </p:sp>
      <p:sp>
        <p:nvSpPr>
          <p:cNvPr id="10" name="pole tekstowe 9"/>
          <p:cNvSpPr txBox="1"/>
          <p:nvPr/>
        </p:nvSpPr>
        <p:spPr>
          <a:xfrm>
            <a:off x="3647728" y="4725144"/>
            <a:ext cx="4896544" cy="1077218"/>
          </a:xfrm>
          <a:prstGeom prst="rect">
            <a:avLst/>
          </a:prstGeom>
          <a:noFill/>
        </p:spPr>
        <p:txBody>
          <a:bodyPr wrap="square" rtlCol="0">
            <a:spAutoFit/>
          </a:bodyPr>
          <a:lstStyle/>
          <a:p>
            <a:pPr algn="ctr"/>
            <a:r>
              <a:rPr lang="pl-PL" sz="3200" dirty="0">
                <a:latin typeface="+mj-lt"/>
                <a:cs typeface="Times New Roman" panose="02020603050405020304" pitchFamily="18" charset="0"/>
              </a:rPr>
              <a:t>www.mpo.krakow.pl</a:t>
            </a:r>
          </a:p>
          <a:p>
            <a:endParaRPr lang="pl-PL" sz="3200" dirty="0">
              <a:latin typeface="+mj-lt"/>
              <a:cs typeface="Times New Roman" panose="02020603050405020304" pitchFamily="18" charset="0"/>
            </a:endParaRPr>
          </a:p>
        </p:txBody>
      </p:sp>
      <p:sp>
        <p:nvSpPr>
          <p:cNvPr id="11" name="Prostokąt 10"/>
          <p:cNvSpPr/>
          <p:nvPr/>
        </p:nvSpPr>
        <p:spPr>
          <a:xfrm>
            <a:off x="2099556" y="1922624"/>
            <a:ext cx="7992888" cy="2016224"/>
          </a:xfrm>
          <a:prstGeom prst="rect">
            <a:avLst/>
          </a:prstGeom>
          <a:solidFill>
            <a:srgbClr val="0070C0"/>
          </a:solidFill>
          <a:ln>
            <a:noFill/>
          </a:ln>
          <a:effectLst>
            <a:glow rad="50800">
              <a:schemeClr val="accent1">
                <a:alpha val="59000"/>
              </a:schemeClr>
            </a:glow>
            <a:outerShdw blurRad="50800" dist="50800" dir="5400000" algn="ctr" rotWithShape="0">
              <a:srgbClr val="000000">
                <a:alpha val="82000"/>
              </a:srgbClr>
            </a:outerShdw>
            <a:softEdge rad="12700"/>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
        <p:nvSpPr>
          <p:cNvPr id="13" name="Prostokąt 12"/>
          <p:cNvSpPr/>
          <p:nvPr/>
        </p:nvSpPr>
        <p:spPr>
          <a:xfrm>
            <a:off x="1839579" y="2347122"/>
            <a:ext cx="8512843" cy="1015663"/>
          </a:xfrm>
          <a:prstGeom prst="rect">
            <a:avLst/>
          </a:prstGeom>
        </p:spPr>
        <p:txBody>
          <a:bodyPr wrap="square">
            <a:spAutoFit/>
          </a:bodyPr>
          <a:lstStyle/>
          <a:p>
            <a:pPr algn="ctr"/>
            <a:r>
              <a:rPr lang="pl-PL" sz="6000" i="1" dirty="0">
                <a:solidFill>
                  <a:schemeClr val="bg1"/>
                </a:solidFill>
                <a:effectLst>
                  <a:outerShdw blurRad="38100" dist="38100" dir="2700000" algn="tl">
                    <a:srgbClr val="000000">
                      <a:alpha val="43137"/>
                    </a:srgbClr>
                  </a:outerShdw>
                </a:effectLst>
              </a:rPr>
              <a:t>Dziękuję za uwagę!</a:t>
            </a:r>
            <a:endParaRPr lang="pl-PL" sz="60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3120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39</a:t>
            </a:fld>
            <a:endParaRPr lang="pl-PL" dirty="0"/>
          </a:p>
        </p:txBody>
      </p:sp>
      <p:sp>
        <p:nvSpPr>
          <p:cNvPr id="2" name="Prostokąt 1"/>
          <p:cNvSpPr/>
          <p:nvPr/>
        </p:nvSpPr>
        <p:spPr>
          <a:xfrm>
            <a:off x="2855640" y="1052736"/>
            <a:ext cx="5712296" cy="461665"/>
          </a:xfrm>
          <a:prstGeom prst="rect">
            <a:avLst/>
          </a:prstGeom>
        </p:spPr>
        <p:txBody>
          <a:bodyPr wrap="square">
            <a:spAutoFit/>
          </a:bodyPr>
          <a:lstStyle/>
          <a:p>
            <a:pPr algn="ctr" eaLnBrk="1" hangingPunct="1">
              <a:defRPr/>
            </a:pPr>
            <a:r>
              <a:rPr lang="pl-PL" altLang="pl-PL" dirty="0">
                <a:solidFill>
                  <a:srgbClr val="FF6600"/>
                </a:solidFill>
                <a:effectLst>
                  <a:outerShdw blurRad="38100" dist="38100" dir="2700000" algn="tl">
                    <a:srgbClr val="000000">
                      <a:alpha val="43137"/>
                    </a:srgbClr>
                  </a:outerShdw>
                </a:effectLst>
                <a:cs typeface="Times New Roman" panose="02020603050405020304" pitchFamily="18" charset="0"/>
              </a:rPr>
              <a:t>BIBLIOGRAFIA</a:t>
            </a:r>
          </a:p>
        </p:txBody>
      </p:sp>
      <p:sp>
        <p:nvSpPr>
          <p:cNvPr id="3" name="Prostokąt 2"/>
          <p:cNvSpPr/>
          <p:nvPr/>
        </p:nvSpPr>
        <p:spPr>
          <a:xfrm>
            <a:off x="695400" y="1700808"/>
            <a:ext cx="10621491" cy="3945696"/>
          </a:xfrm>
          <a:prstGeom prst="rect">
            <a:avLst/>
          </a:prstGeom>
        </p:spPr>
        <p:txBody>
          <a:bodyPr wrap="square">
            <a:spAutoFit/>
          </a:bodyPr>
          <a:lstStyle/>
          <a:p>
            <a:pPr algn="just">
              <a:spcAft>
                <a:spcPts val="600"/>
              </a:spcAft>
            </a:pPr>
            <a:r>
              <a:rPr lang="pl-PL" sz="1400" dirty="0">
                <a:latin typeface="+mj-lt"/>
                <a:ea typeface="Times New Roman" panose="02020603050405020304" pitchFamily="18" charset="0"/>
                <a:cs typeface="Times New Roman" panose="02020603050405020304" pitchFamily="18" charset="0"/>
              </a:rPr>
              <a:t>Ustawa z dnia 27 kwietnia 2001 r. - Prawo ochrony środowiska (tekst jednolity: Dz.U. z 2020r. poz. 1219 z późniejszymi zmianami)</a:t>
            </a:r>
          </a:p>
          <a:p>
            <a:pPr algn="just">
              <a:spcAft>
                <a:spcPts val="600"/>
              </a:spcAft>
            </a:pPr>
            <a:r>
              <a:rPr lang="pl-PL" sz="1400" spc="-10" dirty="0">
                <a:latin typeface="+mj-lt"/>
                <a:ea typeface="Times New Roman" panose="02020603050405020304" pitchFamily="18" charset="0"/>
                <a:cs typeface="Times New Roman" panose="02020603050405020304" pitchFamily="18" charset="0"/>
              </a:rPr>
              <a:t>Ustawa z dnia 13 września 1996 r. o utrzymaniu czystości i porządku w gminach (tekst jednolity: Dz.U. z 2020 r. poz. 1439 z późniejszymi zmianami).</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dirty="0">
                <a:latin typeface="+mj-lt"/>
                <a:ea typeface="Times New Roman" panose="02020603050405020304" pitchFamily="18" charset="0"/>
                <a:cs typeface="Times New Roman" panose="02020603050405020304" pitchFamily="18" charset="0"/>
              </a:rPr>
              <a:t>Uchwała Nr XLV/1200/20 Rady Miasta Krakowa z dnia 16 września 2020 r. w sprawie Regulaminu utrzymania czystości i porządku na terenie Gminy Miejskiej Kraków.</a:t>
            </a:r>
          </a:p>
          <a:p>
            <a:pPr algn="just">
              <a:spcAft>
                <a:spcPts val="600"/>
              </a:spcAft>
            </a:pPr>
            <a:r>
              <a:rPr lang="pl-PL" sz="1400" dirty="0">
                <a:latin typeface="+mj-lt"/>
                <a:ea typeface="Times New Roman" panose="02020603050405020304" pitchFamily="18" charset="0"/>
                <a:cs typeface="Times New Roman" panose="02020603050405020304" pitchFamily="18" charset="0"/>
              </a:rPr>
              <a:t>Rozporządzenie Ministra Pracy i Polityki Społecznej z dnia 14 marca 2000 r. w sprawie bezpieczeństwa i higieny pracy przy ręcznych pracach transportowych oraz innych pracach związanych z wysiłkiem fizycznym (tekst jednolity: Dz.U. z 2018 r. poz. 1139).</a:t>
            </a:r>
          </a:p>
          <a:p>
            <a:pPr algn="just">
              <a:spcAft>
                <a:spcPts val="600"/>
              </a:spcAft>
            </a:pPr>
            <a:r>
              <a:rPr lang="pl-PL" sz="1400" dirty="0">
                <a:latin typeface="+mj-lt"/>
                <a:ea typeface="Times New Roman" panose="02020603050405020304" pitchFamily="18" charset="0"/>
                <a:cs typeface="Times New Roman" panose="02020603050405020304" pitchFamily="18" charset="0"/>
              </a:rPr>
              <a:t>Rozporządzenie Ministra Infrastruktury z dnia 12 kwietnia 2002 r. w sprawie warunków technicznych, jakim powinny odpowiadać budynki i ich usytuowanie (tekst jednolity: Dz.U. z 2019 r. poz. 1065).</a:t>
            </a:r>
          </a:p>
          <a:p>
            <a:pPr algn="just">
              <a:spcAft>
                <a:spcPts val="600"/>
              </a:spcAft>
            </a:pPr>
            <a:r>
              <a:rPr lang="pl-PL" sz="1400" u="sng" dirty="0">
                <a:solidFill>
                  <a:srgbClr val="0000FF"/>
                </a:solidFill>
                <a:latin typeface="+mj-lt"/>
                <a:ea typeface="Times New Roman" panose="02020603050405020304" pitchFamily="18" charset="0"/>
                <a:cs typeface="Times New Roman" panose="02020603050405020304" pitchFamily="18" charset="0"/>
                <a:hlinkClick r:id="rId3"/>
              </a:rPr>
              <a:t>https://samorzad.pap.pl/kategoria/srodowisko/odpady-policzone-gus-w-2018-r-na-jednego-polaka-przypadalo-325-kg-zebranych</a:t>
            </a:r>
            <a:r>
              <a:rPr lang="pl-PL" sz="1400" dirty="0">
                <a:latin typeface="+mj-lt"/>
                <a:ea typeface="Times New Roman" panose="02020603050405020304" pitchFamily="18" charset="0"/>
                <a:cs typeface="Times New Roman" panose="02020603050405020304" pitchFamily="18" charset="0"/>
              </a:rPr>
              <a:t>.</a:t>
            </a:r>
          </a:p>
          <a:p>
            <a:pPr algn="just">
              <a:spcAft>
                <a:spcPts val="600"/>
              </a:spcAft>
            </a:pPr>
            <a:r>
              <a:rPr lang="pl-PL" sz="1400" dirty="0">
                <a:latin typeface="+mj-lt"/>
                <a:ea typeface="Times New Roman" panose="02020603050405020304" pitchFamily="18" charset="0"/>
                <a:cs typeface="Times New Roman" panose="02020603050405020304" pitchFamily="18" charset="0"/>
              </a:rPr>
              <a:t>Raport z analizy gospodarki odpadami komunalnymi w Gminie Miejskiej Kraków, styczeń 2020 r.</a:t>
            </a:r>
          </a:p>
          <a:p>
            <a:pPr algn="just">
              <a:spcAft>
                <a:spcPts val="600"/>
              </a:spcAft>
            </a:pPr>
            <a:r>
              <a:rPr lang="pl-PL" sz="1400" dirty="0">
                <a:latin typeface="+mj-lt"/>
                <a:ea typeface="Times New Roman" panose="02020603050405020304" pitchFamily="18" charset="0"/>
                <a:cs typeface="Times New Roman" panose="02020603050405020304" pitchFamily="18" charset="0"/>
              </a:rPr>
              <a:t>https://swiatpojemnikow.pl/pojemniki-polpodziemne-pojemniki-podziemne-czy-warto/.</a:t>
            </a:r>
          </a:p>
          <a:p>
            <a:pPr algn="just">
              <a:spcAft>
                <a:spcPts val="600"/>
              </a:spcAft>
            </a:pPr>
            <a:r>
              <a:rPr lang="pl-PL" sz="1400" u="sng" spc="-10" dirty="0">
                <a:solidFill>
                  <a:srgbClr val="0000FF"/>
                </a:solidFill>
                <a:latin typeface="+mj-lt"/>
                <a:ea typeface="Times New Roman" panose="02020603050405020304" pitchFamily="18" charset="0"/>
                <a:cs typeface="Times New Roman" panose="02020603050405020304" pitchFamily="18" charset="0"/>
                <a:hlinkClick r:id="rId4"/>
              </a:rPr>
              <a:t>https://mmmm.com.pl/pojemniki-polpodziemne.php</a:t>
            </a:r>
            <a:r>
              <a:rPr lang="pl-PL" sz="1400" spc="-10" dirty="0">
                <a:latin typeface="+mj-lt"/>
                <a:ea typeface="Times New Roman" panose="02020603050405020304" pitchFamily="18" charset="0"/>
                <a:cs typeface="Times New Roman" panose="02020603050405020304" pitchFamily="18" charset="0"/>
              </a:rPr>
              <a:t>.</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spc="-10" dirty="0">
                <a:latin typeface="+mj-lt"/>
                <a:ea typeface="Times New Roman" panose="02020603050405020304" pitchFamily="18" charset="0"/>
                <a:cs typeface="Times New Roman" panose="02020603050405020304" pitchFamily="18" charset="0"/>
              </a:rPr>
              <a:t>http://www.levelus.pl/pszok.info/wp-content/uploads/2014/04/podziemnie_pojemniki.jpg</a:t>
            </a:r>
            <a:endParaRPr lang="pl-PL" sz="1400" dirty="0">
              <a:latin typeface="+mj-lt"/>
              <a:ea typeface="Times New Roman" panose="02020603050405020304" pitchFamily="18" charset="0"/>
              <a:cs typeface="Times New Roman" panose="02020603050405020304" pitchFamily="18" charset="0"/>
            </a:endParaRPr>
          </a:p>
          <a:p>
            <a:pPr algn="just">
              <a:spcAft>
                <a:spcPts val="600"/>
              </a:spcAft>
            </a:pPr>
            <a:r>
              <a:rPr lang="pl-PL" sz="1400" spc="-30" dirty="0">
                <a:latin typeface="+mj-lt"/>
                <a:ea typeface="Times New Roman" panose="02020603050405020304" pitchFamily="18" charset="0"/>
                <a:cs typeface="Times New Roman" panose="02020603050405020304" pitchFamily="18" charset="0"/>
              </a:rPr>
              <a:t>https://regiony.rp.pl/archiwum/16541-podziemny-transport-odpadow-technologia-przyszlosci/.</a:t>
            </a:r>
            <a:endParaRPr lang="pl-PL" sz="1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87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4</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cs typeface="Times New Roman" panose="02020603050405020304" pitchFamily="18" charset="0"/>
              </a:rPr>
              <a:t>NIESTETY, NIE ZAWSZE ILOŚĆ MIEJSCA PRZEZNACZONEGO NA GROMADZENIE ODPADÓW JEST WYSTARCZAJĄCA W STOSUNKU DO REALNYCH POTRZEB</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pic>
        <p:nvPicPr>
          <p:cNvPr id="8" name="Obraz 7"/>
          <p:cNvPicPr>
            <a:picLocks noChangeAspect="1"/>
          </p:cNvPicPr>
          <p:nvPr/>
        </p:nvPicPr>
        <p:blipFill>
          <a:blip r:embed="rId3"/>
          <a:stretch>
            <a:fillRect/>
          </a:stretch>
        </p:blipFill>
        <p:spPr>
          <a:xfrm>
            <a:off x="4943872" y="2612279"/>
            <a:ext cx="1872208" cy="3471839"/>
          </a:xfrm>
          <a:prstGeom prst="rect">
            <a:avLst/>
          </a:prstGeom>
        </p:spPr>
      </p:pic>
      <p:pic>
        <p:nvPicPr>
          <p:cNvPr id="1026" name="Picture 2" descr="C:\Users\user\Desktop\mpo\SITK\foto\Resized_TimePhoto_20210111_140324001.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1424" y="1844824"/>
            <a:ext cx="3186354" cy="4248472"/>
          </a:xfrm>
          <a:prstGeom prst="rect">
            <a:avLst/>
          </a:prstGeom>
          <a:noFill/>
          <a:effectLst>
            <a:outerShdw blurRad="63500" sx="102000" sy="102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1027" name="Picture 3" descr="C:\Users\user\Desktop\mpo\SITK\foto\Resized_TimePhoto_20210201_075512001.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2184" y="1854424"/>
            <a:ext cx="3186000" cy="42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5</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Calibri" panose="020F0502020204030204"/>
                <a:cs typeface="Times New Roman" panose="02020603050405020304" pitchFamily="18" charset="0"/>
              </a:rPr>
              <a:t>NIESTETY, NIE ZAWSZE ILOŚĆ MIEJSCA PRZEZNACZONEGO NA GROMADZENIE ODPADÓW JEST WYSTARCZAJĄCA W STOSUNKU DO REALNYCH POTRZEB</a:t>
            </a:r>
            <a:endParaRPr lang="en-GB" altLang="pl-PL" dirty="0">
              <a:solidFill>
                <a:srgbClr val="FF6600"/>
              </a:solidFill>
              <a:effectLst>
                <a:outerShdw blurRad="38100" dist="38100" dir="2700000" algn="tl">
                  <a:srgbClr val="000000">
                    <a:alpha val="43137"/>
                  </a:srgbClr>
                </a:outerShdw>
              </a:effectLst>
              <a:latin typeface="Calibri" panose="020F0502020204030204"/>
            </a:endParaRPr>
          </a:p>
        </p:txBody>
      </p:sp>
      <p:pic>
        <p:nvPicPr>
          <p:cNvPr id="13" name="Obraz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452" y="1824676"/>
            <a:ext cx="2963822" cy="2222866"/>
          </a:xfrm>
          <a:prstGeom prst="rect">
            <a:avLst/>
          </a:prstGeom>
          <a:effectLst>
            <a:outerShdw blurRad="63500" sx="102000" sy="102000" algn="ctr" rotWithShape="0">
              <a:schemeClr val="tx1">
                <a:alpha val="40000"/>
              </a:schemeClr>
            </a:outerShdw>
          </a:effectLst>
        </p:spPr>
      </p:pic>
      <p:pic>
        <p:nvPicPr>
          <p:cNvPr id="14" name="Obraz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202" y="1815700"/>
            <a:ext cx="2963821" cy="2222866"/>
          </a:xfrm>
          <a:prstGeom prst="rect">
            <a:avLst/>
          </a:prstGeom>
          <a:effectLst>
            <a:outerShdw blurRad="63500" sx="102000" sy="102000" algn="ctr" rotWithShape="0">
              <a:schemeClr val="tx1">
                <a:alpha val="40000"/>
              </a:schemeClr>
            </a:outerShdw>
          </a:effectLst>
        </p:spPr>
      </p:pic>
      <p:pic>
        <p:nvPicPr>
          <p:cNvPr id="15" name="Obraz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116" y="2204864"/>
            <a:ext cx="2430270" cy="3240360"/>
          </a:xfrm>
          <a:prstGeom prst="rect">
            <a:avLst/>
          </a:prstGeom>
          <a:effectLst>
            <a:outerShdw blurRad="63500" sx="102000" sy="102000" algn="ctr" rotWithShape="0">
              <a:schemeClr val="tx1">
                <a:alpha val="40000"/>
              </a:schemeClr>
            </a:outerShdw>
          </a:effectLst>
        </p:spPr>
      </p:pic>
      <p:pic>
        <p:nvPicPr>
          <p:cNvPr id="16" name="Obraz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8202" y="4195926"/>
            <a:ext cx="3881986" cy="2183617"/>
          </a:xfrm>
          <a:prstGeom prst="rect">
            <a:avLst/>
          </a:prstGeom>
          <a:effectLst>
            <a:outerShdw blurRad="63500" sx="102000" sy="102000" algn="ctr" rotWithShape="0">
              <a:schemeClr val="tx1">
                <a:alpha val="40000"/>
              </a:schemeClr>
            </a:outerShdw>
          </a:effectLst>
        </p:spPr>
      </p:pic>
      <p:pic>
        <p:nvPicPr>
          <p:cNvPr id="17" name="Obraz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4513" y="4180896"/>
            <a:ext cx="3881986" cy="2183617"/>
          </a:xfrm>
          <a:prstGeom prst="rect">
            <a:avLst/>
          </a:prstGeom>
          <a:effectLst>
            <a:outerShdw blurRad="63500" sx="102000" sy="102000" algn="ctr" rotWithShape="0">
              <a:schemeClr val="tx1">
                <a:alpha val="40000"/>
              </a:schemeClr>
            </a:outerShdw>
          </a:effectLst>
        </p:spPr>
      </p:pic>
    </p:spTree>
    <p:extLst>
      <p:ext uri="{BB962C8B-B14F-4D97-AF65-F5344CB8AC3E}">
        <p14:creationId xmlns:p14="http://schemas.microsoft.com/office/powerpoint/2010/main" val="31368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6</a:t>
            </a:fld>
            <a:endParaRPr lang="pl-PL" dirty="0"/>
          </a:p>
        </p:txBody>
      </p:sp>
      <p:sp>
        <p:nvSpPr>
          <p:cNvPr id="22" name="Title 1"/>
          <p:cNvSpPr txBox="1">
            <a:spLocks/>
          </p:cNvSpPr>
          <p:nvPr/>
        </p:nvSpPr>
        <p:spPr bwMode="auto">
          <a:xfrm>
            <a:off x="335360" y="991332"/>
            <a:ext cx="11521280"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SAMOCHÓD SPECJALISTYCZNY NIE ZAWSZE MA MOŻLIWOŚĆ MANEWROWANIA NA ISTNIEJĄCYCH, WEWNĘTRZNYCH UKŁADACH KOMUNIKACYJNYCH</a:t>
            </a:r>
            <a:endParaRPr lang="en-GB" altLang="pl-PL" dirty="0">
              <a:solidFill>
                <a:srgbClr val="FF6600"/>
              </a:solidFill>
              <a:effectLst>
                <a:outerShdw blurRad="38100" dist="38100" dir="2700000" algn="tl">
                  <a:srgbClr val="000000">
                    <a:alpha val="43137"/>
                  </a:srgbClr>
                </a:outerShdw>
              </a:effectLst>
              <a:latin typeface="+mn-lt"/>
            </a:endParaRPr>
          </a:p>
        </p:txBody>
      </p:sp>
      <p:pic>
        <p:nvPicPr>
          <p:cNvPr id="2053" name="Picture 5" descr="C:\Users\user\Desktop\mpo\SITK\foto\TimePhoto_20210126_08400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rot="5400000">
            <a:off x="1394880" y="2218952"/>
            <a:ext cx="3419856" cy="25648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mpo\SITK\foto\TimePhoto_20210126_084126.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a:ext>
            </a:extLst>
          </a:blip>
          <a:srcRect/>
          <a:stretch>
            <a:fillRect/>
          </a:stretch>
        </p:blipFill>
        <p:spPr bwMode="auto">
          <a:xfrm rot="5400000">
            <a:off x="4291958" y="2200260"/>
            <a:ext cx="3441219" cy="258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mpo\SITK\foto\TimePhoto_20210126_082857.jp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37000"/>
                    </a14:imgEffect>
                  </a14:imgLayer>
                </a14:imgProps>
              </a:ext>
              <a:ext uri="{28A0092B-C50C-407E-A947-70E740481C1C}">
                <a14:useLocalDpi xmlns:a14="http://schemas.microsoft.com/office/drawing/2010/main"/>
              </a:ext>
            </a:extLst>
          </a:blip>
          <a:srcRect/>
          <a:stretch>
            <a:fillRect/>
          </a:stretch>
        </p:blipFill>
        <p:spPr bwMode="auto">
          <a:xfrm rot="5400000">
            <a:off x="7242578" y="2206543"/>
            <a:ext cx="3419857" cy="25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2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7</a:t>
            </a:fld>
            <a:endParaRPr lang="pl-PL" dirty="0"/>
          </a:p>
        </p:txBody>
      </p:sp>
      <p:sp>
        <p:nvSpPr>
          <p:cNvPr id="22" name="Title 1"/>
          <p:cNvSpPr txBox="1">
            <a:spLocks/>
          </p:cNvSpPr>
          <p:nvPr/>
        </p:nvSpPr>
        <p:spPr bwMode="auto">
          <a:xfrm>
            <a:off x="1532099" y="807706"/>
            <a:ext cx="8740365"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KREOWANIE NOWYCH OBSZARÓW PRZESTRZENI MIEJSKIEJ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 GOSPODAROWNIE ODPADAMI KOMUNALNYMI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396919" y="1484784"/>
            <a:ext cx="10595624" cy="2585323"/>
          </a:xfrm>
          <a:prstGeom prst="rect">
            <a:avLst/>
          </a:prstGeom>
        </p:spPr>
        <p:txBody>
          <a:bodyPr wrap="square">
            <a:spAutoFit/>
          </a:bodyPr>
          <a:lstStyle/>
          <a:p>
            <a:pPr marL="180975" indent="-180975" algn="just">
              <a:tabLst>
                <a:tab pos="180975" algn="l"/>
              </a:tabLst>
            </a:pPr>
            <a:r>
              <a:rPr lang="pl-PL" sz="1350" dirty="0">
                <a:latin typeface="+mn-lt"/>
              </a:rPr>
              <a:t>Kreowanie nowych powierzchni mieszkaniowych, biurowych czy usługowych niesie ze sobą  dążenie do realizacji celów, polegających m. in. na:</a:t>
            </a:r>
          </a:p>
          <a:p>
            <a:pPr marL="180975" indent="-180975" algn="just">
              <a:buFont typeface="Arial" panose="020B0604020202020204" pitchFamily="34" charset="0"/>
              <a:buChar char="•"/>
              <a:tabLst>
                <a:tab pos="180975" algn="l"/>
              </a:tabLst>
            </a:pPr>
            <a:r>
              <a:rPr lang="pl-PL" sz="1350" dirty="0">
                <a:latin typeface="+mn-lt"/>
              </a:rPr>
              <a:t>stworzeniu warunków dla zapewnienia płynnego układu komunikacyjnego wewnątrz danego obszaru oraz powiązań komunikacyjnych </a:t>
            </a:r>
            <a:br>
              <a:rPr lang="pl-PL" sz="1350" dirty="0">
                <a:latin typeface="+mn-lt"/>
              </a:rPr>
            </a:br>
            <a:r>
              <a:rPr lang="pl-PL" sz="1350" dirty="0">
                <a:latin typeface="+mn-lt"/>
              </a:rPr>
              <a:t>z terenami sąsiednimi (czytaj komunalnymi),</a:t>
            </a:r>
          </a:p>
          <a:p>
            <a:pPr marL="180975" indent="-180975" algn="just">
              <a:buFont typeface="Arial" panose="020B0604020202020204" pitchFamily="34" charset="0"/>
              <a:buChar char="•"/>
              <a:tabLst>
                <a:tab pos="180975" algn="l"/>
              </a:tabLst>
            </a:pPr>
            <a:r>
              <a:rPr lang="pl-PL" sz="1350" dirty="0">
                <a:latin typeface="+mn-lt"/>
              </a:rPr>
              <a:t>określeniu zasad rozbudowy infrastruktury społecznej, technicznej i komunalnej.</a:t>
            </a:r>
          </a:p>
          <a:p>
            <a:pPr algn="just">
              <a:tabLst>
                <a:tab pos="180975" algn="l"/>
              </a:tabLst>
            </a:pPr>
            <a:endParaRPr lang="pl-PL" sz="1350" dirty="0">
              <a:latin typeface="+mn-lt"/>
            </a:endParaRPr>
          </a:p>
          <a:p>
            <a:pPr algn="just">
              <a:tabLst>
                <a:tab pos="180975" algn="l"/>
              </a:tabLst>
            </a:pPr>
            <a:r>
              <a:rPr lang="pl-PL" sz="1350" dirty="0">
                <a:latin typeface="+mn-lt"/>
              </a:rPr>
              <a:t>Dążąc do realizacji tak określonych celów warto uwzględniać różne aspekty życia codziennego, w szczególności dot. gospodarowania odpadami komunalnymi. </a:t>
            </a:r>
          </a:p>
          <a:p>
            <a:pPr algn="just">
              <a:tabLst>
                <a:tab pos="180975" algn="l"/>
              </a:tabLst>
            </a:pPr>
            <a:endParaRPr lang="pl-PL" sz="1350" dirty="0">
              <a:solidFill>
                <a:srgbClr val="1D1D2E"/>
              </a:solidFill>
              <a:latin typeface="+mn-lt"/>
            </a:endParaRPr>
          </a:p>
          <a:p>
            <a:pPr algn="just">
              <a:tabLst>
                <a:tab pos="180975" algn="l"/>
              </a:tabLst>
            </a:pPr>
            <a:r>
              <a:rPr lang="pl-PL" sz="1350" dirty="0">
                <a:solidFill>
                  <a:srgbClr val="1D1D2E"/>
                </a:solidFill>
                <a:latin typeface="+mn-lt"/>
              </a:rPr>
              <a:t>Dzisiejsza codzienność w zakresie gospodarki odpadami to nierzadko:</a:t>
            </a:r>
          </a:p>
          <a:p>
            <a:pPr marL="180975" indent="-180975" algn="just">
              <a:buFont typeface="Arial" panose="020B0604020202020204" pitchFamily="34" charset="0"/>
              <a:buChar char="•"/>
              <a:tabLst>
                <a:tab pos="180975" algn="l"/>
              </a:tabLst>
            </a:pPr>
            <a:r>
              <a:rPr lang="pl-PL" sz="1350" dirty="0">
                <a:solidFill>
                  <a:srgbClr val="1D1D2E"/>
                </a:solidFill>
                <a:latin typeface="+mn-lt"/>
              </a:rPr>
              <a:t>znikome przestrzenie miejsc gromadzenia odpadów komunalnych, </a:t>
            </a:r>
          </a:p>
          <a:p>
            <a:pPr marL="180975" indent="-180975" algn="just">
              <a:buFont typeface="Arial" panose="020B0604020202020204" pitchFamily="34" charset="0"/>
              <a:buChar char="•"/>
              <a:tabLst>
                <a:tab pos="180975" algn="l"/>
              </a:tabLst>
            </a:pPr>
            <a:r>
              <a:rPr lang="pl-PL" sz="1350" dirty="0">
                <a:solidFill>
                  <a:srgbClr val="1D1D2E"/>
                </a:solidFill>
                <a:latin typeface="+mn-lt"/>
              </a:rPr>
              <a:t>wąskie drogi dojazdowe,</a:t>
            </a:r>
          </a:p>
          <a:p>
            <a:pPr marL="180975" indent="-180975" algn="just">
              <a:buFont typeface="Arial" panose="020B0604020202020204" pitchFamily="34" charset="0"/>
              <a:buChar char="•"/>
              <a:tabLst>
                <a:tab pos="180975" algn="l"/>
              </a:tabLst>
            </a:pPr>
            <a:r>
              <a:rPr lang="pl-PL" sz="1350" dirty="0">
                <a:latin typeface="+mn-lt"/>
              </a:rPr>
              <a:t>lokalizacja miejsc gromadzenia odpadów utrudniająca dostęp mieszkańcom oraz  ekipom odbierającym odpady komunalne.</a:t>
            </a:r>
          </a:p>
        </p:txBody>
      </p:sp>
      <p:sp>
        <p:nvSpPr>
          <p:cNvPr id="5" name="Prostokąt 4"/>
          <p:cNvSpPr/>
          <p:nvPr/>
        </p:nvSpPr>
        <p:spPr>
          <a:xfrm>
            <a:off x="360456" y="4293096"/>
            <a:ext cx="11136144" cy="2115964"/>
          </a:xfrm>
          <a:prstGeom prst="rect">
            <a:avLst/>
          </a:prstGeom>
        </p:spPr>
        <p:txBody>
          <a:bodyPr wrap="square">
            <a:spAutoFit/>
          </a:bodyPr>
          <a:lstStyle/>
          <a:p>
            <a:pPr algn="just">
              <a:spcBef>
                <a:spcPts val="0"/>
              </a:spcBef>
              <a:spcAft>
                <a:spcPts val="1200"/>
              </a:spcAft>
            </a:pPr>
            <a:r>
              <a:rPr lang="pl-PL" sz="1350" dirty="0">
                <a:solidFill>
                  <a:srgbClr val="1D1D2E"/>
                </a:solidFill>
                <a:latin typeface="+mn-lt"/>
              </a:rPr>
              <a:t>Niewątpliwie istniejące obecnie rozwiązania, w przeważającej mierze, są zgodne z obowiązującymi przepisami. Wyraźnie zatem widać, że projektując tego typu przestrzenie nie należy ograniczać się tylko do regulacji branżowych, istotnym jest również uwzględnienie przepisów, i to zarówno krajowych jak i lokalnych, dot. odpadów. Podobnego podejścia wymaga planowanie układów komunikacyjnych, gwarantujących swobodny dojazd do miejsc gromadzenia odpadów oraz „nieskrępowany” odbiór odpadów przez śmieciarki. </a:t>
            </a:r>
          </a:p>
          <a:p>
            <a:r>
              <a:rPr lang="pl-PL" sz="1350" dirty="0">
                <a:solidFill>
                  <a:srgbClr val="1D1D2E"/>
                </a:solidFill>
                <a:latin typeface="+mn-lt"/>
                <a:cs typeface="Arial" panose="020B0604020202020204" pitchFamily="34" charset="0"/>
              </a:rPr>
              <a:t>Nierzadko aktualnie funkcjonujące altany śmietnikowe, jako miejsca gromadzenia odpadów uniemożliwiają, z uwagi na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ich budowę oraz utrudniony dostęp, zarządcom realizację ich obowiązków wynikających z ustawy o utrzymaniu czystości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i porządku w gminach. Dlatego tak istotnym wydaje się aby projektując pamiętać  o obowiązkach zarządzających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nieruchomością, wynikających z przepisów prawa, logistyki i rzeczowości oraz mieć na uwadze funkcjonalność miejsca, </a:t>
            </a:r>
            <a:br>
              <a:rPr lang="pl-PL" sz="1350" dirty="0">
                <a:solidFill>
                  <a:srgbClr val="1D1D2E"/>
                </a:solidFill>
                <a:latin typeface="+mn-lt"/>
                <a:cs typeface="Arial" panose="020B0604020202020204" pitchFamily="34" charset="0"/>
              </a:rPr>
            </a:br>
            <a:r>
              <a:rPr lang="pl-PL" sz="1350" dirty="0">
                <a:solidFill>
                  <a:srgbClr val="1D1D2E"/>
                </a:solidFill>
                <a:latin typeface="+mn-lt"/>
                <a:cs typeface="Arial" panose="020B0604020202020204" pitchFamily="34" charset="0"/>
              </a:rPr>
              <a:t>gwarantującą racjonalność jego wykorzystania zarówno dla mieszkańców jak i odbierających odpady .</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4312" y="5328940"/>
            <a:ext cx="3058290" cy="1080120"/>
          </a:xfrm>
          <a:prstGeom prst="rect">
            <a:avLst/>
          </a:prstGeom>
        </p:spPr>
      </p:pic>
    </p:spTree>
    <p:extLst>
      <p:ext uri="{BB962C8B-B14F-4D97-AF65-F5344CB8AC3E}">
        <p14:creationId xmlns:p14="http://schemas.microsoft.com/office/powerpoint/2010/main" val="10996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8</a:t>
            </a:fld>
            <a:endParaRPr lang="pl-PL" dirty="0"/>
          </a:p>
        </p:txBody>
      </p:sp>
      <p:sp>
        <p:nvSpPr>
          <p:cNvPr id="22" name="Title 1"/>
          <p:cNvSpPr txBox="1">
            <a:spLocks/>
          </p:cNvSpPr>
          <p:nvPr/>
        </p:nvSpPr>
        <p:spPr bwMode="auto">
          <a:xfrm>
            <a:off x="1532099" y="908720"/>
            <a:ext cx="8740365"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KREOWANIE NOWYCH OBSZARÓW PRZESTRZENI MIEJSKIEJ </a:t>
            </a:r>
            <a:b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b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 GOSPODAROWNIE ODPADAMI KOMUNALNYMI</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623392" y="1905700"/>
            <a:ext cx="10441160" cy="3031599"/>
          </a:xfrm>
          <a:prstGeom prst="rect">
            <a:avLst/>
          </a:prstGeom>
        </p:spPr>
        <p:txBody>
          <a:bodyPr wrap="square">
            <a:spAutoFit/>
          </a:bodyPr>
          <a:lstStyle/>
          <a:p>
            <a:pPr algn="just">
              <a:spcAft>
                <a:spcPts val="600"/>
              </a:spcAft>
              <a:tabLst>
                <a:tab pos="85725" algn="l"/>
              </a:tabLst>
            </a:pPr>
            <a:r>
              <a:rPr lang="pl-PL" sz="1600" dirty="0">
                <a:solidFill>
                  <a:srgbClr val="1D1D2E"/>
                </a:solidFill>
                <a:latin typeface="+mn-lt"/>
              </a:rPr>
              <a:t>Planując nowe inwestycje zapewne duży nacisk kładziony jest na komunikację wewnątrz jak i odpowiednie skomunikowanie jej z pozostałą częścią Krakowa. Wskazać trzeba, iż z perspektywy mieszkańców, zarządców nieruchomości oraz podmiotów odbierających odpady komunalne z terenu Gminy Miejskiej Kraków aspekt ten jest również niebagatelny. Stąd oczekiwanie aby tworzony układ komunikacyjny pozwolił m. in. w sposób sprawny dotrzeć samochodom specjalistycznym do miejsc gromadzenia odpadów. Istotnym wydaje się również, aby planowane rozwiązania drogowe pozwoliły na płynne przemieszczanie się śmieciarek, nie blokowanie ich przez inne samochody </a:t>
            </a:r>
            <a:br>
              <a:rPr lang="pl-PL" sz="1600" dirty="0">
                <a:solidFill>
                  <a:srgbClr val="1D1D2E"/>
                </a:solidFill>
                <a:latin typeface="+mn-lt"/>
              </a:rPr>
            </a:br>
            <a:r>
              <a:rPr lang="pl-PL" sz="1600" dirty="0">
                <a:solidFill>
                  <a:srgbClr val="1D1D2E"/>
                </a:solidFill>
                <a:latin typeface="+mn-lt"/>
              </a:rPr>
              <a:t>(np. źle zaparkowane z uwagi na brak wystarczającej ilości wyznaczonych miejsc do parkowania), czy umożliwiały omijanie „pracujących śmieciarek” przez pozostałych uczestników ruchu.</a:t>
            </a:r>
          </a:p>
          <a:p>
            <a:pPr algn="just">
              <a:spcBef>
                <a:spcPts val="1200"/>
              </a:spcBef>
              <a:tabLst>
                <a:tab pos="85725" algn="l"/>
              </a:tabLst>
            </a:pPr>
            <a:r>
              <a:rPr lang="pl-PL" sz="1600" dirty="0">
                <a:solidFill>
                  <a:srgbClr val="1D1D2E"/>
                </a:solidFill>
                <a:latin typeface="+mn-lt"/>
              </a:rPr>
              <a:t>Takie kreowanie inwestycji ma szansę uczynić ją w pełni funkcjonalną, przyjazną do życia enklawę, gdzie trudy codziennego życia będą ograniczone do minimum. Gospodarowanie odpadami komunalnymi nie będzie wtedy problemem, a same śmieci staną się „niewidzialne i niewyczuwalne” i będą znikać niezauważalnie. </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6633" y="5013176"/>
            <a:ext cx="3058290" cy="1080120"/>
          </a:xfrm>
          <a:prstGeom prst="rect">
            <a:avLst/>
          </a:prstGeom>
        </p:spPr>
      </p:pic>
    </p:spTree>
    <p:extLst>
      <p:ext uri="{BB962C8B-B14F-4D97-AF65-F5344CB8AC3E}">
        <p14:creationId xmlns:p14="http://schemas.microsoft.com/office/powerpoint/2010/main" val="39794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0"/>
          </p:nvPr>
        </p:nvSpPr>
        <p:spPr/>
        <p:txBody>
          <a:bodyPr/>
          <a:lstStyle/>
          <a:p>
            <a:pPr>
              <a:defRPr/>
            </a:pPr>
            <a:r>
              <a:rPr lang="pl-PL"/>
              <a:t> </a:t>
            </a:r>
            <a:fld id="{7FB743CC-EBE8-4DEE-8FA4-06D24C81ED03}" type="slidenum">
              <a:rPr lang="pl-PL" smtClean="0"/>
              <a:pPr>
                <a:defRPr/>
              </a:pPr>
              <a:t>9</a:t>
            </a:fld>
            <a:endParaRPr lang="pl-PL" dirty="0"/>
          </a:p>
        </p:txBody>
      </p:sp>
      <p:sp>
        <p:nvSpPr>
          <p:cNvPr id="22" name="Title 1"/>
          <p:cNvSpPr txBox="1">
            <a:spLocks/>
          </p:cNvSpPr>
          <p:nvPr/>
        </p:nvSpPr>
        <p:spPr bwMode="auto">
          <a:xfrm>
            <a:off x="1530015" y="764704"/>
            <a:ext cx="9127802" cy="5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514350" rtl="0" eaLnBrk="0" fontAlgn="base" hangingPunct="0">
              <a:spcBef>
                <a:spcPct val="0"/>
              </a:spcBef>
              <a:spcAft>
                <a:spcPct val="0"/>
              </a:spcAft>
              <a:defRPr sz="2400" kern="1200">
                <a:solidFill>
                  <a:schemeClr val="tx1"/>
                </a:solidFill>
                <a:latin typeface="+mj-lt"/>
                <a:ea typeface="+mj-ea"/>
                <a:cs typeface="+mj-cs"/>
              </a:defRPr>
            </a:lvl1pPr>
            <a:lvl2pPr algn="ctr" defTabSz="514350" rtl="0" eaLnBrk="0" fontAlgn="base" hangingPunct="0">
              <a:spcBef>
                <a:spcPct val="0"/>
              </a:spcBef>
              <a:spcAft>
                <a:spcPct val="0"/>
              </a:spcAft>
              <a:defRPr sz="2400">
                <a:solidFill>
                  <a:schemeClr val="tx1"/>
                </a:solidFill>
                <a:latin typeface="Calibri" pitchFamily="34" charset="0"/>
              </a:defRPr>
            </a:lvl2pPr>
            <a:lvl3pPr algn="ctr" defTabSz="514350" rtl="0" eaLnBrk="0" fontAlgn="base" hangingPunct="0">
              <a:spcBef>
                <a:spcPct val="0"/>
              </a:spcBef>
              <a:spcAft>
                <a:spcPct val="0"/>
              </a:spcAft>
              <a:defRPr sz="2400">
                <a:solidFill>
                  <a:schemeClr val="tx1"/>
                </a:solidFill>
                <a:latin typeface="Calibri" pitchFamily="34" charset="0"/>
              </a:defRPr>
            </a:lvl3pPr>
            <a:lvl4pPr algn="ctr" defTabSz="514350" rtl="0" eaLnBrk="0" fontAlgn="base" hangingPunct="0">
              <a:spcBef>
                <a:spcPct val="0"/>
              </a:spcBef>
              <a:spcAft>
                <a:spcPct val="0"/>
              </a:spcAft>
              <a:defRPr sz="2400">
                <a:solidFill>
                  <a:schemeClr val="tx1"/>
                </a:solidFill>
                <a:latin typeface="Calibri" pitchFamily="34" charset="0"/>
              </a:defRPr>
            </a:lvl4pPr>
            <a:lvl5pPr algn="ctr" defTabSz="514350" rtl="0" eaLnBrk="0" fontAlgn="base" hangingPunct="0">
              <a:spcBef>
                <a:spcPct val="0"/>
              </a:spcBef>
              <a:spcAft>
                <a:spcPct val="0"/>
              </a:spcAft>
              <a:defRPr sz="2400">
                <a:solidFill>
                  <a:schemeClr val="tx1"/>
                </a:solidFill>
                <a:latin typeface="Calibri" pitchFamily="34" charset="0"/>
              </a:defRPr>
            </a:lvl5pPr>
            <a:lvl6pPr marL="457200" algn="ctr" defTabSz="514350" rtl="0" fontAlgn="base">
              <a:spcBef>
                <a:spcPct val="0"/>
              </a:spcBef>
              <a:spcAft>
                <a:spcPct val="0"/>
              </a:spcAft>
              <a:defRPr sz="2400">
                <a:solidFill>
                  <a:schemeClr val="tx1"/>
                </a:solidFill>
                <a:latin typeface="Calibri" pitchFamily="34" charset="0"/>
              </a:defRPr>
            </a:lvl6pPr>
            <a:lvl7pPr marL="914400" algn="ctr" defTabSz="514350" rtl="0" fontAlgn="base">
              <a:spcBef>
                <a:spcPct val="0"/>
              </a:spcBef>
              <a:spcAft>
                <a:spcPct val="0"/>
              </a:spcAft>
              <a:defRPr sz="2400">
                <a:solidFill>
                  <a:schemeClr val="tx1"/>
                </a:solidFill>
                <a:latin typeface="Calibri" pitchFamily="34" charset="0"/>
              </a:defRPr>
            </a:lvl7pPr>
            <a:lvl8pPr marL="1371600" algn="ctr" defTabSz="514350" rtl="0" fontAlgn="base">
              <a:spcBef>
                <a:spcPct val="0"/>
              </a:spcBef>
              <a:spcAft>
                <a:spcPct val="0"/>
              </a:spcAft>
              <a:defRPr sz="2400">
                <a:solidFill>
                  <a:schemeClr val="tx1"/>
                </a:solidFill>
                <a:latin typeface="Calibri" pitchFamily="34" charset="0"/>
              </a:defRPr>
            </a:lvl8pPr>
            <a:lvl9pPr marL="1828800" algn="ctr" defTabSz="514350" rtl="0" fontAlgn="base">
              <a:spcBef>
                <a:spcPct val="0"/>
              </a:spcBef>
              <a:spcAft>
                <a:spcPct val="0"/>
              </a:spcAft>
              <a:defRPr sz="2400">
                <a:solidFill>
                  <a:schemeClr val="tx1"/>
                </a:solidFill>
                <a:latin typeface="Calibri" pitchFamily="34" charset="0"/>
              </a:defRPr>
            </a:lvl9pPr>
          </a:lstStyle>
          <a:p>
            <a:pPr eaLnBrk="1" hangingPunct="1">
              <a:defRPr/>
            </a:pPr>
            <a:r>
              <a:rPr lang="pl-PL" altLang="pl-PL" dirty="0">
                <a:solidFill>
                  <a:srgbClr val="FF6600"/>
                </a:solidFill>
                <a:effectLst>
                  <a:outerShdw blurRad="38100" dist="38100" dir="2700000" algn="tl">
                    <a:srgbClr val="000000">
                      <a:alpha val="43137"/>
                    </a:srgbClr>
                  </a:outerShdw>
                </a:effectLst>
                <a:latin typeface="+mn-lt"/>
                <a:cs typeface="Times New Roman" panose="02020603050405020304" pitchFamily="18" charset="0"/>
              </a:rPr>
              <a:t>ASPEKKTY PRAWNE DOTYCZĄCE SPOSOBU GROMADZENIA ODPADÓW</a:t>
            </a:r>
            <a:endParaRPr lang="en-GB" altLang="pl-PL" dirty="0">
              <a:solidFill>
                <a:srgbClr val="FF6600"/>
              </a:solidFill>
              <a:effectLst>
                <a:outerShdw blurRad="38100" dist="38100" dir="2700000" algn="tl">
                  <a:srgbClr val="000000">
                    <a:alpha val="43137"/>
                  </a:srgbClr>
                </a:outerShdw>
              </a:effectLst>
              <a:latin typeface="+mn-lt"/>
            </a:endParaRPr>
          </a:p>
        </p:txBody>
      </p:sp>
      <p:sp>
        <p:nvSpPr>
          <p:cNvPr id="10" name="Prostokąt 9"/>
          <p:cNvSpPr/>
          <p:nvPr/>
        </p:nvSpPr>
        <p:spPr>
          <a:xfrm>
            <a:off x="396919" y="1268760"/>
            <a:ext cx="11398162" cy="3254737"/>
          </a:xfrm>
          <a:prstGeom prst="rect">
            <a:avLst/>
          </a:prstGeom>
        </p:spPr>
        <p:txBody>
          <a:bodyPr wrap="square">
            <a:spAutoFit/>
          </a:bodyPr>
          <a:lstStyle/>
          <a:p>
            <a:pPr marL="285750" indent="-285750" algn="just">
              <a:buFont typeface="Wingdings" panose="05000000000000000000" pitchFamily="2" charset="2"/>
              <a:buChar char="Ø"/>
            </a:pPr>
            <a:r>
              <a:rPr lang="pl-PL" sz="1350" dirty="0">
                <a:latin typeface="+mn-lt"/>
              </a:rPr>
              <a:t>Ustawa z dnia 13 września 1996 r. o utrzymaniu czystości i porządku w gminach – Rozdział 3, art. 5 </a:t>
            </a:r>
            <a:r>
              <a:rPr lang="pl-PL" sz="1000" b="0" dirty="0">
                <a:latin typeface="+mn-lt"/>
              </a:rPr>
              <a:t>(tekst jednolity: Dz.U. z 2021 r. poz. 888).</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Ustawa z dnia 5 grudnia 2008 r. o zapobieganiu oraz zwalczaniu zakażeń oraz chorób zakaźnych u ludzi – Rozdział 5, art. 22</a:t>
            </a:r>
            <a:r>
              <a:rPr lang="pl-PL" sz="1400" dirty="0">
                <a:latin typeface="+mn-lt"/>
              </a:rPr>
              <a:t> </a:t>
            </a:r>
            <a:r>
              <a:rPr lang="pl-PL" sz="1000" b="0" dirty="0">
                <a:latin typeface="+mn-lt"/>
              </a:rPr>
              <a:t>(Dz.U. z 2020 r. poz. 1845).</a:t>
            </a:r>
            <a:r>
              <a:rPr lang="pl-PL" sz="1400" dirty="0">
                <a:latin typeface="+mn-lt"/>
              </a:rPr>
              <a:t> </a:t>
            </a:r>
          </a:p>
          <a:p>
            <a:pPr marL="285750" indent="-285750" algn="just">
              <a:buFont typeface="Wingdings" panose="05000000000000000000" pitchFamily="2" charset="2"/>
              <a:buChar char="Ø"/>
            </a:pPr>
            <a:endParaRPr lang="pl-PL" sz="800" b="1" dirty="0">
              <a:latin typeface="+mn-lt"/>
            </a:endParaRPr>
          </a:p>
          <a:p>
            <a:pPr marL="285750" indent="-285750">
              <a:buFont typeface="Wingdings" panose="05000000000000000000" pitchFamily="2" charset="2"/>
              <a:buChar char="Ø"/>
            </a:pPr>
            <a:r>
              <a:rPr lang="pl-PL" sz="1350" dirty="0">
                <a:latin typeface="+mn-lt"/>
              </a:rPr>
              <a:t>Rozporządzenie Ministra Klimatu i Środowiska z dnia 10 maja 2021 r. w sprawie sposobu selektywnego zbierania wybranych frakcji odpadów </a:t>
            </a:r>
            <a:br>
              <a:rPr lang="pl-PL" sz="1350" dirty="0">
                <a:latin typeface="+mn-lt"/>
              </a:rPr>
            </a:br>
            <a:r>
              <a:rPr lang="pl-PL" sz="1000" b="0" dirty="0">
                <a:latin typeface="+mn-lt"/>
                <a:cs typeface="Arial" panose="020B0604020202020204" pitchFamily="34" charset="0"/>
              </a:rPr>
              <a:t>(Dz.U. z 2021 r. poz. 906).</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Infrastruktury z dnia 12 kwietnia 2012 r. w sprawie warunków technicznych, jakim powinny odpowiadać budynki i ich usytuowanie </a:t>
            </a:r>
            <a:r>
              <a:rPr lang="pl-PL" sz="1000" b="0" dirty="0">
                <a:latin typeface="+mn-lt"/>
              </a:rPr>
              <a:t>(Dz.U. z 2019 r. poz. 1065 z późniejszymi zmianami).</a:t>
            </a:r>
          </a:p>
          <a:p>
            <a:pPr algn="just"/>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Rozwoju z dnia 11 września 2020 r. w sprawie szczegółowego zakresu i formy projektu budowlanego </a:t>
            </a:r>
            <a:r>
              <a:rPr lang="pl-PL" sz="1000" b="0" dirty="0">
                <a:latin typeface="+mn-lt"/>
              </a:rPr>
              <a:t>(Dz.U. z 2020 r. poz. 1609 </a:t>
            </a:r>
            <a:br>
              <a:rPr lang="pl-PL" sz="1000" b="0" dirty="0">
                <a:latin typeface="+mn-lt"/>
              </a:rPr>
            </a:br>
            <a:r>
              <a:rPr lang="pl-PL" sz="1000" b="0" dirty="0">
                <a:latin typeface="+mn-lt"/>
              </a:rPr>
              <a:t>z późniejszymi zmianami).</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pPr>
            <a:r>
              <a:rPr lang="pl-PL" sz="1350" dirty="0">
                <a:latin typeface="+mn-lt"/>
              </a:rPr>
              <a:t>Rozporządzenie Ministra Spraw Wewnętrznych i Administracji z Dnia 16 sierpnia 1999 r. w sprawie warunków technicznych użytkowania budynków mieszkalnych – Rozdział 11 </a:t>
            </a:r>
            <a:r>
              <a:rPr lang="pl-PL" sz="1000" b="0" dirty="0">
                <a:latin typeface="+mn-lt"/>
              </a:rPr>
              <a:t>(Dz.U. z 1999 r. Nr 74 poz. 836 z późniejszymi zmianami).</a:t>
            </a:r>
          </a:p>
          <a:p>
            <a:pPr algn="just"/>
            <a:endParaRPr lang="pl-PL" sz="1000" b="0" dirty="0">
              <a:latin typeface="+mn-lt"/>
            </a:endParaRPr>
          </a:p>
          <a:p>
            <a:pPr marL="265113" indent="-265113" algn="just">
              <a:buFont typeface="Wingdings" panose="05000000000000000000" pitchFamily="2" charset="2"/>
              <a:buChar char="Ø"/>
            </a:pPr>
            <a:r>
              <a:rPr lang="pl-PL" sz="1350" dirty="0">
                <a:latin typeface="+mn-lt"/>
                <a:cs typeface="Arial" panose="020B0604020202020204" pitchFamily="34" charset="0"/>
              </a:rPr>
              <a:t>Rozporządzenie Ministra Pracy i Polityki Społecznej z dnia 14 marca 2000 r. w sprawie bezpieczeństwa i higieny pracy przy ręcznych pracach transportowych oraz innych pracach związanych z wysiłkiem fizycznym – Rozdział 6 </a:t>
            </a:r>
            <a:r>
              <a:rPr lang="pl-PL" sz="1000" b="0" dirty="0"/>
              <a:t>(Dz.U. z 2018 r. poz. 1139).</a:t>
            </a:r>
          </a:p>
        </p:txBody>
      </p:sp>
      <p:sp>
        <p:nvSpPr>
          <p:cNvPr id="5" name="Prostokąt 4"/>
          <p:cNvSpPr/>
          <p:nvPr/>
        </p:nvSpPr>
        <p:spPr>
          <a:xfrm>
            <a:off x="392751" y="4476817"/>
            <a:ext cx="11402330" cy="1792798"/>
          </a:xfrm>
          <a:prstGeom prst="rect">
            <a:avLst/>
          </a:prstGeom>
        </p:spPr>
        <p:txBody>
          <a:bodyPr wrap="square">
            <a:spAutoFit/>
          </a:bodyPr>
          <a:lstStyle/>
          <a:p>
            <a:pPr marL="285750" indent="-285750" algn="just">
              <a:buFont typeface="Wingdings" panose="05000000000000000000" pitchFamily="2" charset="2"/>
              <a:buChar char="Ø"/>
            </a:pPr>
            <a:r>
              <a:rPr lang="pl-PL" sz="1350" dirty="0">
                <a:latin typeface="+mn-lt"/>
              </a:rPr>
              <a:t>Uchwała Nr XLV/1200/20 Rady Miasta Krakowa z dnia 16 września 2020 r. w sprawie Regulaminu utrzymania czystości i porządku na terenie Gminy Miejskiej Kraków. </a:t>
            </a:r>
          </a:p>
          <a:p>
            <a:pPr marL="285750" indent="-285750" algn="just">
              <a:buFont typeface="Wingdings" panose="05000000000000000000" pitchFamily="2" charset="2"/>
              <a:buChar char="Ø"/>
            </a:pPr>
            <a:endParaRPr lang="pl-PL" sz="800" b="1" dirty="0">
              <a:latin typeface="+mn-lt"/>
            </a:endParaRPr>
          </a:p>
          <a:p>
            <a:pPr marL="285750" indent="-285750" algn="just">
              <a:buFont typeface="Wingdings" panose="05000000000000000000" pitchFamily="2" charset="2"/>
              <a:buChar char="Ø"/>
              <a:tabLst>
                <a:tab pos="8431213" algn="l"/>
                <a:tab pos="8521700" algn="l"/>
              </a:tabLst>
            </a:pPr>
            <a:r>
              <a:rPr lang="pl-PL" sz="1350" dirty="0">
                <a:latin typeface="+mn-lt"/>
              </a:rPr>
              <a:t>Uchwała Nr XLV/1199/20 Rady Miasta Krakowa z dnia 16 września 2020 r. w sprawie określenia szczegółowego sposobu i zakresu świadczenia usług </a:t>
            </a:r>
            <a:br>
              <a:rPr lang="pl-PL" sz="1350" dirty="0">
                <a:latin typeface="+mn-lt"/>
              </a:rPr>
            </a:br>
            <a:r>
              <a:rPr lang="pl-PL" sz="1350" dirty="0">
                <a:latin typeface="+mn-lt"/>
              </a:rPr>
              <a:t>w zakresie odbierania odpadów komunalnych od właścicieli nieruchomości na terenie Gminy Miejskiej Kraków i zagospodarowania tych odpadów, </a:t>
            </a:r>
            <a:br>
              <a:rPr lang="pl-PL" sz="1350" dirty="0">
                <a:latin typeface="+mn-lt"/>
              </a:rPr>
            </a:br>
            <a:r>
              <a:rPr lang="pl-PL" sz="1350" dirty="0">
                <a:latin typeface="+mn-lt"/>
              </a:rPr>
              <a:t>w zamian za uiszczoną przez  właściciela nieruchomości opłatę zagospodarowanie odpadami komunalnymi.</a:t>
            </a:r>
          </a:p>
          <a:p>
            <a:pPr marL="285750" indent="-285750" algn="just">
              <a:buFont typeface="Wingdings" panose="05000000000000000000" pitchFamily="2" charset="2"/>
              <a:buChar char="Ø"/>
            </a:pPr>
            <a:endParaRPr lang="pl-PL" sz="800" dirty="0">
              <a:latin typeface="+mn-lt"/>
            </a:endParaRPr>
          </a:p>
          <a:p>
            <a:pPr marL="285750" indent="-285750">
              <a:buFont typeface="Wingdings" panose="05000000000000000000" pitchFamily="2" charset="2"/>
              <a:buChar char="Ø"/>
            </a:pPr>
            <a:r>
              <a:rPr lang="pl-PL" sz="1350" dirty="0">
                <a:latin typeface="+mn-lt"/>
                <a:cs typeface="Arial" panose="020B0604020202020204" pitchFamily="34" charset="0"/>
              </a:rPr>
              <a:t>Wyrok z dnia 9 lutego 2018 r.  Sądu Okręgowego w Szczecinie w sprawie uszkodzenia samochodu przez pojemnik </a:t>
            </a:r>
            <a:br>
              <a:rPr lang="pl-PL" sz="1350" dirty="0">
                <a:latin typeface="+mn-lt"/>
                <a:cs typeface="Arial" panose="020B0604020202020204" pitchFamily="34" charset="0"/>
              </a:rPr>
            </a:br>
            <a:r>
              <a:rPr lang="pl-PL" sz="1350" dirty="0">
                <a:latin typeface="+mn-lt"/>
                <a:cs typeface="Arial" panose="020B0604020202020204" pitchFamily="34" charset="0"/>
              </a:rPr>
              <a:t>użytkowany przez Spółdzielnie Mieszkaniową, który nie był odpowiednio zabezpieczony (sygn. akt II Ca 1013/17).</a:t>
            </a:r>
          </a:p>
        </p:txBody>
      </p:sp>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4312" y="5445224"/>
            <a:ext cx="3058290" cy="1080120"/>
          </a:xfrm>
          <a:prstGeom prst="rect">
            <a:avLst/>
          </a:prstGeom>
        </p:spPr>
      </p:pic>
    </p:spTree>
    <p:extLst>
      <p:ext uri="{BB962C8B-B14F-4D97-AF65-F5344CB8AC3E}">
        <p14:creationId xmlns:p14="http://schemas.microsoft.com/office/powerpoint/2010/main" val="16360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rup Blank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rup Base 2">
  <a:themeElements>
    <a:clrScheme name="ArupColourTheme_22March2010_2">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Fonts">
      <a:majorFont>
        <a:latin typeface="Times New Roman"/>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Arup Base">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ThemeFonts_19June2010">
      <a:majorFont>
        <a:latin typeface="Times New Roman"/>
        <a:ea typeface=""/>
        <a:cs typeface=""/>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21808</TotalTime>
  <Words>2537</Words>
  <Application>Microsoft Office PowerPoint</Application>
  <PresentationFormat>Panoramiczny</PresentationFormat>
  <Paragraphs>295</Paragraphs>
  <Slides>39</Slides>
  <Notes>39</Notes>
  <HiddenSlides>0</HiddenSlides>
  <MMClips>0</MMClips>
  <ScaleCrop>false</ScaleCrop>
  <HeadingPairs>
    <vt:vector size="6" baseType="variant">
      <vt:variant>
        <vt:lpstr>Używane czcionki</vt:lpstr>
      </vt:variant>
      <vt:variant>
        <vt:i4>9</vt:i4>
      </vt:variant>
      <vt:variant>
        <vt:lpstr>Motyw</vt:lpstr>
      </vt:variant>
      <vt:variant>
        <vt:i4>14</vt:i4>
      </vt:variant>
      <vt:variant>
        <vt:lpstr>Tytuły slajdów</vt:lpstr>
      </vt:variant>
      <vt:variant>
        <vt:i4>39</vt:i4>
      </vt:variant>
    </vt:vector>
  </HeadingPairs>
  <TitlesOfParts>
    <vt:vector size="62" baseType="lpstr">
      <vt:lpstr>MS PGothic</vt:lpstr>
      <vt:lpstr>MS PGothic</vt:lpstr>
      <vt:lpstr>Arial</vt:lpstr>
      <vt:lpstr>Calibri</vt:lpstr>
      <vt:lpstr>Calibri Light</vt:lpstr>
      <vt:lpstr>Lucida Grande</vt:lpstr>
      <vt:lpstr>Times</vt:lpstr>
      <vt:lpstr>Times New Roman</vt:lpstr>
      <vt:lpstr>Wingdings</vt:lpstr>
      <vt:lpstr>Default Theme</vt:lpstr>
      <vt:lpstr>Arup Base 2</vt:lpstr>
      <vt:lpstr>1_Arup Base</vt:lpstr>
      <vt:lpstr>1_Arup Base 2</vt:lpstr>
      <vt:lpstr>2_Arup Base</vt:lpstr>
      <vt:lpstr>2_Arup Base 2</vt:lpstr>
      <vt:lpstr>3_Arup Base</vt:lpstr>
      <vt:lpstr>3_Arup Base 2</vt:lpstr>
      <vt:lpstr>4_Arup Base</vt:lpstr>
      <vt:lpstr>4_Arup Base 2</vt:lpstr>
      <vt:lpstr>5_Arup Base</vt:lpstr>
      <vt:lpstr>5_Arup Base 2</vt:lpstr>
      <vt:lpstr>Arup Blank Slide Master</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Arup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Gospodarowania Odpadami Komunalnymi w Krakowie Analiza ekonomiczna funkcjonowania systemu gospodarki odpadami komunalnymi w Krakowie</dc:title>
  <dc:creator>Tatara</dc:creator>
  <cp:lastModifiedBy>Piotr Tompór</cp:lastModifiedBy>
  <cp:revision>1545</cp:revision>
  <cp:lastPrinted>2022-07-15T07:58:48Z</cp:lastPrinted>
  <dcterms:created xsi:type="dcterms:W3CDTF">2014-05-14T10:27:43Z</dcterms:created>
  <dcterms:modified xsi:type="dcterms:W3CDTF">2023-03-30T04:55:11Z</dcterms:modified>
</cp:coreProperties>
</file>